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3"/>
  </p:sldMasterIdLst>
  <p:notesMasterIdLst>
    <p:notesMasterId r:id="rId22"/>
  </p:notesMasterIdLst>
  <p:handoutMasterIdLst>
    <p:handoutMasterId r:id="rId23"/>
  </p:handoutMasterIdLst>
  <p:sldIdLst>
    <p:sldId id="265" r:id="rId4"/>
    <p:sldId id="264" r:id="rId5"/>
    <p:sldId id="268" r:id="rId6"/>
    <p:sldId id="286" r:id="rId7"/>
    <p:sldId id="267" r:id="rId8"/>
    <p:sldId id="266" r:id="rId9"/>
    <p:sldId id="278" r:id="rId10"/>
    <p:sldId id="269" r:id="rId11"/>
    <p:sldId id="270" r:id="rId12"/>
    <p:sldId id="271" r:id="rId13"/>
    <p:sldId id="282" r:id="rId14"/>
    <p:sldId id="280" r:id="rId15"/>
    <p:sldId id="383" r:id="rId16"/>
    <p:sldId id="274" r:id="rId17"/>
    <p:sldId id="287" r:id="rId18"/>
    <p:sldId id="277" r:id="rId19"/>
    <p:sldId id="283" r:id="rId20"/>
    <p:sldId id="284" r:id="rId21"/>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5E3E35-217E-8C09-A5C4-A7B1D49D3EFD}" name="Schwartz, Sophie" initials="SS" userId="S::Sophie.Schwartz@agriculture.gov.au::4fbc407a-a500-47cd-8591-9b30fdec45d3" providerId="AD"/>
  <p188:author id="{5A3A0064-3686-C485-5524-E7111A61EEC8}" name="Scott, Caryn" initials="SC" userId="S::Caryn.Scott@agriculture.gov.au::4cf2527a-5a8e-4945-a672-37a60021950a" providerId="AD"/>
  <p188:author id="{A3C9F8AF-2A1D-A329-40D9-08C60B5FF9FF}" name="Peios, Steve" initials="PS" userId="S::Steve.Peios@agriculture.gov.au::06c9b487-1a6c-43fb-8210-c274e7a0c5c3" providerId="AD"/>
  <p188:author id="{A630C9DC-AA3C-4CC2-4759-12329EC4E91B}" name="Ortega, Chelsey" initials="OC" userId="S::Chelsey.Ortega@agriculture.gov.au::af6acdcd-2c4d-4326-a94d-b046270385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5D2CA"/>
    <a:srgbClr val="D52B1E"/>
    <a:srgbClr val="FF7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854CA-1643-4E7E-9374-8A056F6BD8DF}" v="4" dt="2023-10-19T01:19:44.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6" autoAdjust="0"/>
    <p:restoredTop sz="86382" autoAdjust="0"/>
  </p:normalViewPr>
  <p:slideViewPr>
    <p:cSldViewPr snapToGrid="0">
      <p:cViewPr varScale="1">
        <p:scale>
          <a:sx n="71" d="100"/>
          <a:sy n="71" d="100"/>
        </p:scale>
        <p:origin x="235" y="58"/>
      </p:cViewPr>
      <p:guideLst>
        <p:guide orient="horz" pos="2160"/>
        <p:guide pos="3840"/>
      </p:guideLst>
    </p:cSldViewPr>
  </p:slideViewPr>
  <p:outlineViewPr>
    <p:cViewPr>
      <p:scale>
        <a:sx n="33" d="100"/>
        <a:sy n="33" d="100"/>
      </p:scale>
      <p:origin x="0" y="-18198"/>
    </p:cViewPr>
  </p:outlineViewPr>
  <p:notesTextViewPr>
    <p:cViewPr>
      <p:scale>
        <a:sx n="3" d="2"/>
        <a:sy n="3" d="2"/>
      </p:scale>
      <p:origin x="0" y="0"/>
    </p:cViewPr>
  </p:notesTextViewPr>
  <p:notesViewPr>
    <p:cSldViewPr snapToGrid="0">
      <p:cViewPr varScale="1">
        <p:scale>
          <a:sx n="77" d="100"/>
          <a:sy n="77" d="100"/>
        </p:scale>
        <p:origin x="4086"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840533-3F98-D76E-7FED-1F964B87FD6F}"/>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20BE97DC-72C4-BC6D-582E-0190EBB14770}"/>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D8F9EE5F-6819-4A75-A4C5-B7C461C17030}" type="datetimeFigureOut">
              <a:rPr lang="en-AU" smtClean="0"/>
              <a:t>19/10/2023</a:t>
            </a:fld>
            <a:endParaRPr lang="en-AU"/>
          </a:p>
        </p:txBody>
      </p:sp>
      <p:sp>
        <p:nvSpPr>
          <p:cNvPr id="4" name="Footer Placeholder 3">
            <a:extLst>
              <a:ext uri="{FF2B5EF4-FFF2-40B4-BE49-F238E27FC236}">
                <a16:creationId xmlns:a16="http://schemas.microsoft.com/office/drawing/2014/main" id="{D0F9B807-C4BC-8A35-238C-E42B07271EA4}"/>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2C63C51-40CD-B6CC-F227-88D3EFB65AE1}"/>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B3D4FC92-C404-406F-999A-F4AAC4A44B7C}" type="slidenum">
              <a:rPr lang="en-AU" smtClean="0"/>
              <a:t>‹#›</a:t>
            </a:fld>
            <a:endParaRPr lang="en-AU"/>
          </a:p>
        </p:txBody>
      </p:sp>
    </p:spTree>
    <p:extLst>
      <p:ext uri="{BB962C8B-B14F-4D97-AF65-F5344CB8AC3E}">
        <p14:creationId xmlns:p14="http://schemas.microsoft.com/office/powerpoint/2010/main" val="3633232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453A803E-1DAD-41D5-9560-571FAA4FCC31}" type="datetimeFigureOut">
              <a:rPr lang="en-AU" smtClean="0"/>
              <a:t>19/10/2023</a:t>
            </a:fld>
            <a:endParaRPr lang="en-AU"/>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15F453A5-8E06-450B-9CE8-B02AC4B7487A}" type="slidenum">
              <a:rPr lang="en-AU" smtClean="0"/>
              <a:t>‹#›</a:t>
            </a:fld>
            <a:endParaRPr lang="en-AU"/>
          </a:p>
        </p:txBody>
      </p:sp>
    </p:spTree>
    <p:extLst>
      <p:ext uri="{BB962C8B-B14F-4D97-AF65-F5344CB8AC3E}">
        <p14:creationId xmlns:p14="http://schemas.microsoft.com/office/powerpoint/2010/main" val="35933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5F453A5-8E06-450B-9CE8-B02AC4B7487A}" type="slidenum">
              <a:rPr lang="en-AU" smtClean="0"/>
              <a:t>1</a:t>
            </a:fld>
            <a:endParaRPr lang="en-AU"/>
          </a:p>
        </p:txBody>
      </p:sp>
    </p:spTree>
    <p:extLst>
      <p:ext uri="{BB962C8B-B14F-4D97-AF65-F5344CB8AC3E}">
        <p14:creationId xmlns:p14="http://schemas.microsoft.com/office/powerpoint/2010/main" val="620100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NUFT criteria has been clarified for this season</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address locality removed</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In addition to Minimum Documentary and import declarations policy requirements for manufacturers declarations (sections 4.6.1), your BMSB NUFT Manufacturers declaration must :</a:t>
            </a:r>
          </a:p>
          <a:p>
            <a:pPr marL="628650" lvl="1" indent="-171450">
              <a:buFont typeface="Arial" panose="020B0604020202020204" pitchFamily="34" charset="0"/>
              <a:buChar char="•"/>
            </a:pPr>
            <a:r>
              <a:rPr lang="en-AU" dirty="0"/>
              <a:t>contain the statement “the product is new, unused and not field tested”</a:t>
            </a:r>
          </a:p>
          <a:p>
            <a:pPr marL="628650" lvl="1" indent="-171450">
              <a:buFont typeface="Arial" panose="020B0604020202020204" pitchFamily="34" charset="0"/>
              <a:buChar char="•"/>
            </a:pPr>
            <a:r>
              <a:rPr lang="en-AU" dirty="0"/>
              <a:t>Must have a manufacture start date.</a:t>
            </a:r>
          </a:p>
        </p:txBody>
      </p:sp>
      <p:sp>
        <p:nvSpPr>
          <p:cNvPr id="4" name="Slide Number Placeholder 3"/>
          <p:cNvSpPr>
            <a:spLocks noGrp="1"/>
          </p:cNvSpPr>
          <p:nvPr>
            <p:ph type="sldNum" sz="quarter" idx="5"/>
          </p:nvPr>
        </p:nvSpPr>
        <p:spPr/>
        <p:txBody>
          <a:bodyPr/>
          <a:lstStyle/>
          <a:p>
            <a:fld id="{15F453A5-8E06-450B-9CE8-B02AC4B7487A}" type="slidenum">
              <a:rPr lang="en-AU" smtClean="0"/>
              <a:t>10</a:t>
            </a:fld>
            <a:endParaRPr lang="en-AU"/>
          </a:p>
        </p:txBody>
      </p:sp>
    </p:spTree>
    <p:extLst>
      <p:ext uri="{BB962C8B-B14F-4D97-AF65-F5344CB8AC3E}">
        <p14:creationId xmlns:p14="http://schemas.microsoft.com/office/powerpoint/2010/main" val="2916747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Where treatment cannot be performed at the container level (</a:t>
            </a:r>
            <a:r>
              <a:rPr lang="en-AU" dirty="0" err="1"/>
              <a:t>eg</a:t>
            </a:r>
            <a:r>
              <a:rPr lang="en-AU" dirty="0"/>
              <a:t> overpacking or plastic wrap), options are export or treatment at 4.7AA (secure unpack for treatments of seasonal hitchhiker biosecurity pests)</a:t>
            </a:r>
          </a:p>
          <a:p>
            <a:endParaRPr lang="en-AU" dirty="0"/>
          </a:p>
          <a:p>
            <a:r>
              <a:rPr lang="en-AU" dirty="0"/>
              <a:t>4.7 cannot be used as a first option for treatment or for the purposes of splitting a consignment to treat select lines. All goods must still be treated</a:t>
            </a:r>
          </a:p>
          <a:p>
            <a:endParaRPr lang="en-AU" dirty="0"/>
          </a:p>
          <a:p>
            <a:r>
              <a:rPr lang="en-AU" dirty="0"/>
              <a:t>Requests for must be sent by the treatment provider to the Onshore treatments team via email (treatments@agriculture.gov.au) for actioning.</a:t>
            </a:r>
          </a:p>
          <a:p>
            <a:endParaRPr lang="en-AU" dirty="0"/>
          </a:p>
          <a:p>
            <a:r>
              <a:rPr lang="en-AU" dirty="0"/>
              <a:t>If your preference is to treat onshore, please refer to the consignment suitability factsheet which can be found on the BMSB Offshore treatment providers scheme page</a:t>
            </a:r>
          </a:p>
        </p:txBody>
      </p:sp>
      <p:sp>
        <p:nvSpPr>
          <p:cNvPr id="4" name="Slide Number Placeholder 3"/>
          <p:cNvSpPr>
            <a:spLocks noGrp="1"/>
          </p:cNvSpPr>
          <p:nvPr>
            <p:ph type="sldNum" sz="quarter" idx="5"/>
          </p:nvPr>
        </p:nvSpPr>
        <p:spPr/>
        <p:txBody>
          <a:bodyPr/>
          <a:lstStyle/>
          <a:p>
            <a:fld id="{15F453A5-8E06-450B-9CE8-B02AC4B7487A}" type="slidenum">
              <a:rPr lang="en-AU" smtClean="0"/>
              <a:t>11</a:t>
            </a:fld>
            <a:endParaRPr lang="en-AU"/>
          </a:p>
        </p:txBody>
      </p:sp>
    </p:spTree>
    <p:extLst>
      <p:ext uri="{BB962C8B-B14F-4D97-AF65-F5344CB8AC3E}">
        <p14:creationId xmlns:p14="http://schemas.microsoft.com/office/powerpoint/2010/main" val="481201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F453A5-8E06-450B-9CE8-B02AC4B7487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698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AU" dirty="0"/>
              <a:t>One website for all offshore treatment providers – this was launched on 3 July 2023</a:t>
            </a:r>
          </a:p>
          <a:p>
            <a:pPr marL="342900" indent="-342900">
              <a:buFont typeface="Arial" panose="020B0604020202020204" pitchFamily="34" charset="0"/>
              <a:buChar char="•"/>
            </a:pPr>
            <a:r>
              <a:rPr lang="en-AU" dirty="0"/>
              <a:t>Searchable function</a:t>
            </a:r>
          </a:p>
          <a:p>
            <a:pPr marL="342900" indent="-342900">
              <a:buFont typeface="Arial" panose="020B0604020202020204" pitchFamily="34" charset="0"/>
              <a:buChar char="•"/>
            </a:pPr>
            <a:r>
              <a:rPr lang="en-AU" dirty="0"/>
              <a:t>You cannot tell what scheme the treatment providers are registered under on the List.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slight wording change of requirements reflects that </a:t>
            </a:r>
          </a:p>
          <a:p>
            <a:pPr marL="800100" lvl="1" indent="-342900">
              <a:buFont typeface="Arial" panose="020B0604020202020204" pitchFamily="34" charset="0"/>
              <a:buChar char="•"/>
            </a:pPr>
            <a:r>
              <a:rPr lang="en-AU" dirty="0"/>
              <a:t>The intent of the requirements remain the same</a:t>
            </a: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F453A5-8E06-450B-9CE8-B02AC4B7487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685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5F453A5-8E06-450B-9CE8-B02AC4B7487A}" type="slidenum">
              <a:rPr lang="en-AU" smtClean="0"/>
              <a:t>14</a:t>
            </a:fld>
            <a:endParaRPr lang="en-AU"/>
          </a:p>
        </p:txBody>
      </p:sp>
    </p:spTree>
    <p:extLst>
      <p:ext uri="{BB962C8B-B14F-4D97-AF65-F5344CB8AC3E}">
        <p14:creationId xmlns:p14="http://schemas.microsoft.com/office/powerpoint/2010/main" val="2949626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F453A5-8E06-450B-9CE8-B02AC4B7487A}" type="slidenum">
              <a:rPr lang="en-AU" smtClean="0"/>
              <a:t>15</a:t>
            </a:fld>
            <a:endParaRPr lang="en-AU"/>
          </a:p>
        </p:txBody>
      </p:sp>
    </p:spTree>
    <p:extLst>
      <p:ext uri="{BB962C8B-B14F-4D97-AF65-F5344CB8AC3E}">
        <p14:creationId xmlns:p14="http://schemas.microsoft.com/office/powerpoint/2010/main" val="2070839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5F453A5-8E06-450B-9CE8-B02AC4B7487A}" type="slidenum">
              <a:rPr lang="en-AU" smtClean="0"/>
              <a:t>16</a:t>
            </a:fld>
            <a:endParaRPr lang="en-AU"/>
          </a:p>
        </p:txBody>
      </p:sp>
    </p:spTree>
    <p:extLst>
      <p:ext uri="{BB962C8B-B14F-4D97-AF65-F5344CB8AC3E}">
        <p14:creationId xmlns:p14="http://schemas.microsoft.com/office/powerpoint/2010/main" val="2163598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5F453A5-8E06-450B-9CE8-B02AC4B7487A}" type="slidenum">
              <a:rPr lang="en-AU" smtClean="0"/>
              <a:t>17</a:t>
            </a:fld>
            <a:endParaRPr lang="en-AU"/>
          </a:p>
        </p:txBody>
      </p:sp>
    </p:spTree>
    <p:extLst>
      <p:ext uri="{BB962C8B-B14F-4D97-AF65-F5344CB8AC3E}">
        <p14:creationId xmlns:p14="http://schemas.microsoft.com/office/powerpoint/2010/main" val="3585897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5F453A5-8E06-450B-9CE8-B02AC4B7487A}" type="slidenum">
              <a:rPr lang="en-AU" smtClean="0"/>
              <a:t>18</a:t>
            </a:fld>
            <a:endParaRPr lang="en-AU"/>
          </a:p>
        </p:txBody>
      </p:sp>
    </p:spTree>
    <p:extLst>
      <p:ext uri="{BB962C8B-B14F-4D97-AF65-F5344CB8AC3E}">
        <p14:creationId xmlns:p14="http://schemas.microsoft.com/office/powerpoint/2010/main" val="338369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t>
            </a:r>
          </a:p>
          <a:p>
            <a:r>
              <a:rPr lang="en-AU" dirty="0"/>
              <a:t>​I acknowledge the Traditional Custodians of the land we are meeting on, the Gadigal of the Eora Nation. I acknowledge and respect their continuing culture and the contribution they make to the life of this city and this region. I extend that recognition to the Traditional Custodians of all other lands on which you are gathered today and to all Aboriginal and Torres Strait Islander peoples attending today's event</a:t>
            </a:r>
          </a:p>
          <a:p>
            <a:endParaRPr lang="en-AU" dirty="0"/>
          </a:p>
          <a:p>
            <a:r>
              <a:rPr lang="en-AU" dirty="0"/>
              <a:t>We will take questions at the end</a:t>
            </a:r>
          </a:p>
          <a:p>
            <a:r>
              <a:rPr lang="en-AU" dirty="0"/>
              <a:t>Please note we are policy teams that oversee the BMSB and offshore treatments measures, we will not be able to answer any questions in regards to staffing and inspection times.</a:t>
            </a:r>
          </a:p>
        </p:txBody>
      </p:sp>
      <p:sp>
        <p:nvSpPr>
          <p:cNvPr id="4" name="Slide Number Placeholder 3"/>
          <p:cNvSpPr>
            <a:spLocks noGrp="1"/>
          </p:cNvSpPr>
          <p:nvPr>
            <p:ph type="sldNum" sz="quarter" idx="5"/>
          </p:nvPr>
        </p:nvSpPr>
        <p:spPr/>
        <p:txBody>
          <a:bodyPr/>
          <a:lstStyle/>
          <a:p>
            <a:fld id="{15F453A5-8E06-450B-9CE8-B02AC4B7487A}" type="slidenum">
              <a:rPr lang="en-AU" smtClean="0"/>
              <a:t>2</a:t>
            </a:fld>
            <a:endParaRPr lang="en-AU"/>
          </a:p>
        </p:txBody>
      </p:sp>
    </p:spTree>
    <p:extLst>
      <p:ext uri="{BB962C8B-B14F-4D97-AF65-F5344CB8AC3E}">
        <p14:creationId xmlns:p14="http://schemas.microsoft.com/office/powerpoint/2010/main" val="94819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9486"/>
            <a:ext cx="5435600" cy="4086691"/>
          </a:xfrm>
        </p:spPr>
        <p:txBody>
          <a:bodyPr/>
          <a:lstStyle/>
          <a:p>
            <a:r>
              <a:rPr lang="en-AU" dirty="0"/>
              <a:t>BMSB is ranked number 9 in the National Priority Plant Pests list and It is also listed in the Exotic Environmental Pest List (EEPL)</a:t>
            </a:r>
          </a:p>
          <a:p>
            <a:endParaRPr lang="en-AU" dirty="0"/>
          </a:p>
          <a:p>
            <a:r>
              <a:rPr lang="en-AU" dirty="0"/>
              <a:t>If any exotic species (including BMSB) became established, they would cause significant damage to our environment including our unique native plants, animals and First Nations heritage sites.</a:t>
            </a:r>
          </a:p>
          <a:p>
            <a:endParaRPr lang="en-AU" dirty="0"/>
          </a:p>
          <a:p>
            <a:r>
              <a:rPr lang="en-AU" dirty="0"/>
              <a:t>Historically, biosecurity systems were built to manage limited threats that evolved slowly or not at all.  We now face multiple threats on multiple fronts, including from our near north. FMD, varroa mite, lumpy skin disease are some of the current threats you would have heard about</a:t>
            </a:r>
          </a:p>
          <a:p>
            <a:endParaRPr lang="en-AU" dirty="0"/>
          </a:p>
          <a:p>
            <a:r>
              <a:rPr lang="en-AU" dirty="0"/>
              <a:t>Border and import controls remain critical but other risk pathways are increasing in importance.​</a:t>
            </a:r>
          </a:p>
          <a:p>
            <a:endParaRPr lang="en-AU" dirty="0"/>
          </a:p>
          <a:p>
            <a:r>
              <a:rPr lang="en-AU" dirty="0"/>
              <a:t>Contributing factors to biosecurity pressures:​</a:t>
            </a:r>
          </a:p>
          <a:p>
            <a:pPr marL="171450" indent="-171450">
              <a:buFont typeface="Arial" panose="020B0604020202020204" pitchFamily="34" charset="0"/>
              <a:buChar char="•"/>
            </a:pPr>
            <a:r>
              <a:rPr lang="en-AU" dirty="0"/>
              <a:t>shifting climate &amp; environmental conditions​</a:t>
            </a:r>
          </a:p>
          <a:p>
            <a:pPr marL="171450" indent="-171450">
              <a:buFont typeface="Arial" panose="020B0604020202020204" pitchFamily="34" charset="0"/>
              <a:buChar char="•"/>
            </a:pPr>
            <a:r>
              <a:rPr lang="en-AU" dirty="0"/>
              <a:t>greater volumes and increasingly complex supply chains ​</a:t>
            </a:r>
          </a:p>
          <a:p>
            <a:pPr marL="171450" indent="-171450">
              <a:buFont typeface="Arial" panose="020B0604020202020204" pitchFamily="34" charset="0"/>
              <a:buChar char="•"/>
            </a:pPr>
            <a:r>
              <a:rPr lang="en-AU" dirty="0"/>
              <a:t>limitations in detection and diagnostics capabilities</a:t>
            </a:r>
          </a:p>
          <a:p>
            <a:pPr marL="171450" indent="-171450">
              <a:buFont typeface="Arial" panose="020B0604020202020204" pitchFamily="34" charset="0"/>
              <a:buChar char="•"/>
            </a:pPr>
            <a:r>
              <a:rPr lang="en-AU" dirty="0"/>
              <a:t>increase in illegal activity and malicious actors​</a:t>
            </a:r>
          </a:p>
          <a:p>
            <a:endParaRPr lang="en-AU" dirty="0"/>
          </a:p>
        </p:txBody>
      </p:sp>
      <p:sp>
        <p:nvSpPr>
          <p:cNvPr id="4" name="Slide Number Placeholder 3"/>
          <p:cNvSpPr>
            <a:spLocks noGrp="1"/>
          </p:cNvSpPr>
          <p:nvPr>
            <p:ph type="sldNum" sz="quarter" idx="5"/>
          </p:nvPr>
        </p:nvSpPr>
        <p:spPr/>
        <p:txBody>
          <a:bodyPr/>
          <a:lstStyle/>
          <a:p>
            <a:fld id="{15F453A5-8E06-450B-9CE8-B02AC4B7487A}" type="slidenum">
              <a:rPr lang="en-AU" smtClean="0"/>
              <a:t>3</a:t>
            </a:fld>
            <a:endParaRPr lang="en-AU"/>
          </a:p>
        </p:txBody>
      </p:sp>
    </p:spTree>
    <p:extLst>
      <p:ext uri="{BB962C8B-B14F-4D97-AF65-F5344CB8AC3E}">
        <p14:creationId xmlns:p14="http://schemas.microsoft.com/office/powerpoint/2010/main" val="2752747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100" dirty="0"/>
              <a:t>The number of detections of live BMSB for the 2022-23 Season doubled</a:t>
            </a:r>
          </a:p>
          <a:p>
            <a:pPr marL="171450" indent="-171450">
              <a:buFont typeface="Arial" panose="020B0604020202020204" pitchFamily="34" charset="0"/>
              <a:buChar char="•"/>
            </a:pPr>
            <a:r>
              <a:rPr lang="en-AU" sz="1100" dirty="0"/>
              <a:t>BMSB profiled intervention included approximately 40,000 consignments directed for onshore treatment. </a:t>
            </a:r>
          </a:p>
          <a:p>
            <a:pPr marL="171450" indent="-171450">
              <a:buFont typeface="Arial" panose="020B0604020202020204" pitchFamily="34" charset="0"/>
              <a:buChar char="•"/>
            </a:pPr>
            <a:r>
              <a:rPr lang="en-AU" sz="1100" dirty="0"/>
              <a:t>We had a 14% increase in use of AEPCOMM for BMSB goods compared to 2020-21 BMSB season. Overall use of AEPCOMM on BMSB goods was a little over 20% </a:t>
            </a:r>
          </a:p>
          <a:p>
            <a:pPr marL="171450" indent="-171450">
              <a:buFont typeface="Arial" panose="020B0604020202020204" pitchFamily="34" charset="0"/>
              <a:buChar char="•"/>
            </a:pPr>
            <a:r>
              <a:rPr lang="en-AU" sz="1100" dirty="0"/>
              <a:t>There were over 61,000 consignments whitelisted due to being treated offshore. </a:t>
            </a:r>
          </a:p>
          <a:p>
            <a:pPr marL="171450" indent="-171450">
              <a:buFont typeface="Arial" panose="020B0604020202020204" pitchFamily="34" charset="0"/>
              <a:buChar char="•"/>
            </a:pPr>
            <a:r>
              <a:rPr lang="en-AU" sz="1100" dirty="0"/>
              <a:t>directed 65 consignments for export due to arriving non-compliant to import conditions. This includes 14 break bulk consignments and 48 open top and flat rack containers arriving untreated. 8 of these exceeded the 120 hour post treatment window requirements and 3 FCL consignments arriving untreated that were unable to be treated onshore.</a:t>
            </a:r>
          </a:p>
          <a:p>
            <a:endParaRPr lang="en-AU" dirty="0"/>
          </a:p>
        </p:txBody>
      </p:sp>
      <p:sp>
        <p:nvSpPr>
          <p:cNvPr id="4" name="Slide Number Placeholder 3"/>
          <p:cNvSpPr>
            <a:spLocks noGrp="1"/>
          </p:cNvSpPr>
          <p:nvPr>
            <p:ph type="sldNum" sz="quarter" idx="5"/>
          </p:nvPr>
        </p:nvSpPr>
        <p:spPr/>
        <p:txBody>
          <a:bodyPr/>
          <a:lstStyle/>
          <a:p>
            <a:fld id="{15F453A5-8E06-450B-9CE8-B02AC4B7487A}" type="slidenum">
              <a:rPr lang="en-AU" smtClean="0"/>
              <a:t>4</a:t>
            </a:fld>
            <a:endParaRPr lang="en-AU"/>
          </a:p>
        </p:txBody>
      </p:sp>
    </p:spTree>
    <p:extLst>
      <p:ext uri="{BB962C8B-B14F-4D97-AF65-F5344CB8AC3E}">
        <p14:creationId xmlns:p14="http://schemas.microsoft.com/office/powerpoint/2010/main" val="2716139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risk season applies to 1 Sept – 30 April each year. We have removed any references to years on our webpage as BMSB is now BAU.</a:t>
            </a:r>
          </a:p>
          <a:p>
            <a:pPr marL="171450" indent="-171450">
              <a:buFont typeface="Arial" panose="020B0604020202020204" pitchFamily="34" charset="0"/>
              <a:buChar char="•"/>
            </a:pPr>
            <a:r>
              <a:rPr lang="en-AU" dirty="0"/>
              <a:t>going forward you won’t see many big announcements. Industry advice notices will be published to remind that the season is starting/ending, and if there are any changes to the measures. This will also be the last year that we are holding these sessions.</a:t>
            </a:r>
          </a:p>
          <a:p>
            <a:pPr marL="628650" lvl="1" indent="-171450">
              <a:buFont typeface="Arial" panose="020B0604020202020204" pitchFamily="34" charset="0"/>
              <a:buChar char="•"/>
            </a:pPr>
            <a:r>
              <a:rPr lang="en-AU" dirty="0"/>
              <a:t>Going forward please check our webpages as all relevant information will be there.</a:t>
            </a:r>
          </a:p>
          <a:p>
            <a:pPr marL="171450" indent="-171450">
              <a:buFont typeface="Arial" panose="020B0604020202020204" pitchFamily="34" charset="0"/>
              <a:buChar char="•"/>
            </a:pPr>
            <a:r>
              <a:rPr lang="en-AU" dirty="0"/>
              <a:t>Measures are for goods arriving into Australia as sea cargo</a:t>
            </a:r>
          </a:p>
          <a:p>
            <a:pPr marL="171450" indent="-171450">
              <a:buFont typeface="Arial" panose="020B0604020202020204" pitchFamily="34" charset="0"/>
              <a:buChar char="•"/>
            </a:pPr>
            <a:r>
              <a:rPr lang="en-AU" dirty="0"/>
              <a:t>Shipped on board is defined by the date on the Bill of Lading. This does not refer to the vessel departure date.</a:t>
            </a:r>
          </a:p>
          <a:p>
            <a:endParaRPr lang="en-AU" dirty="0"/>
          </a:p>
          <a:p>
            <a:pPr marL="171450" indent="-171450">
              <a:buFont typeface="Arial" panose="020B0604020202020204" pitchFamily="34" charset="0"/>
              <a:buChar char="•"/>
            </a:pPr>
            <a:r>
              <a:rPr lang="en-AU" dirty="0"/>
              <a:t>Emerging risk countries changed will remain as China and UK - will also see chapters 39, 94 &amp; 95 targeted for random inspections. </a:t>
            </a:r>
          </a:p>
          <a:p>
            <a:pPr marL="171450" indent="-171450">
              <a:buFont typeface="Arial" panose="020B0604020202020204" pitchFamily="34" charset="0"/>
              <a:buChar char="•"/>
            </a:pPr>
            <a:r>
              <a:rPr lang="en-AU" dirty="0"/>
              <a:t>This will not apply to target risk countries.</a:t>
            </a:r>
          </a:p>
          <a:p>
            <a:pPr marL="171450" indent="-171450">
              <a:buFont typeface="Arial" panose="020B0604020202020204" pitchFamily="34" charset="0"/>
              <a:buChar char="•"/>
            </a:pPr>
            <a:r>
              <a:rPr lang="en-AU" dirty="0"/>
              <a:t>39 - plastics</a:t>
            </a:r>
          </a:p>
          <a:p>
            <a:pPr marL="171450" indent="-171450">
              <a:buFont typeface="Arial" panose="020B0604020202020204" pitchFamily="34" charset="0"/>
              <a:buChar char="•"/>
            </a:pPr>
            <a:r>
              <a:rPr lang="en-AU" dirty="0"/>
              <a:t>94 – furniture</a:t>
            </a:r>
          </a:p>
          <a:p>
            <a:pPr marL="171450" indent="-171450">
              <a:buFont typeface="Arial" panose="020B0604020202020204" pitchFamily="34" charset="0"/>
              <a:buChar char="•"/>
            </a:pPr>
            <a:r>
              <a:rPr lang="en-AU" dirty="0"/>
              <a:t>95 –toys and games</a:t>
            </a:r>
          </a:p>
          <a:p>
            <a:pPr marL="171450" indent="-171450">
              <a:buFont typeface="Arial" panose="020B0604020202020204" pitchFamily="34" charset="0"/>
              <a:buChar char="•"/>
            </a:pPr>
            <a:r>
              <a:rPr lang="en-AU" dirty="0"/>
              <a:t>All target high risk chapters – inspection only for emerging risk</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15F453A5-8E06-450B-9CE8-B02AC4B7487A}" type="slidenum">
              <a:rPr lang="en-AU" smtClean="0"/>
              <a:t>5</a:t>
            </a:fld>
            <a:endParaRPr lang="en-AU"/>
          </a:p>
        </p:txBody>
      </p:sp>
    </p:spTree>
    <p:extLst>
      <p:ext uri="{BB962C8B-B14F-4D97-AF65-F5344CB8AC3E}">
        <p14:creationId xmlns:p14="http://schemas.microsoft.com/office/powerpoint/2010/main" val="6741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department gets a handful of detections of BMSB from China each year </a:t>
            </a:r>
          </a:p>
          <a:p>
            <a:pPr marL="171450" indent="-171450">
              <a:buFont typeface="Arial" panose="020B0604020202020204" pitchFamily="34" charset="0"/>
              <a:buChar char="•"/>
            </a:pPr>
            <a:r>
              <a:rPr lang="en-AU" dirty="0"/>
              <a:t>BMSB is native to Asia, and there are native predators, parasites and diseases that limit the BMSB population on that continent.</a:t>
            </a:r>
          </a:p>
          <a:p>
            <a:pPr marL="171450" indent="-171450">
              <a:buFont typeface="Arial" panose="020B0604020202020204" pitchFamily="34" charset="0"/>
              <a:buChar char="•"/>
            </a:pPr>
            <a:r>
              <a:rPr lang="en-AU" dirty="0"/>
              <a:t>Usually numbers of BMSB found are low in number (generally less than 10).</a:t>
            </a:r>
          </a:p>
          <a:p>
            <a:pPr marL="171450" indent="-171450">
              <a:buFont typeface="Arial" panose="020B0604020202020204" pitchFamily="34" charset="0"/>
              <a:buChar char="•"/>
            </a:pPr>
            <a:r>
              <a:rPr lang="en-AU" dirty="0"/>
              <a:t>It is estimated that there may have been between 3000 – 5000 bugs within the five </a:t>
            </a:r>
          </a:p>
          <a:p>
            <a:endParaRPr lang="en-AU" dirty="0"/>
          </a:p>
        </p:txBody>
      </p:sp>
      <p:sp>
        <p:nvSpPr>
          <p:cNvPr id="4" name="Slide Number Placeholder 3"/>
          <p:cNvSpPr>
            <a:spLocks noGrp="1"/>
          </p:cNvSpPr>
          <p:nvPr>
            <p:ph type="sldNum" sz="quarter" idx="5"/>
          </p:nvPr>
        </p:nvSpPr>
        <p:spPr/>
        <p:txBody>
          <a:bodyPr/>
          <a:lstStyle/>
          <a:p>
            <a:fld id="{15F453A5-8E06-450B-9CE8-B02AC4B7487A}" type="slidenum">
              <a:rPr lang="en-AU" smtClean="0"/>
              <a:t>6</a:t>
            </a:fld>
            <a:endParaRPr lang="en-AU"/>
          </a:p>
        </p:txBody>
      </p:sp>
    </p:spTree>
    <p:extLst>
      <p:ext uri="{BB962C8B-B14F-4D97-AF65-F5344CB8AC3E}">
        <p14:creationId xmlns:p14="http://schemas.microsoft.com/office/powerpoint/2010/main" val="128642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Change the verification regime to Inspect (unpack) directions instead of Secure Seals Intact inspection directions. This will put the onus of managing live pest risk onto the Approved Arrangements (AA) under the conditions of their operations.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AAs will be directed to collect container sweepings for each consignment.</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This will allow AAs to unpack containers prior to inspection. Alleviates demurrage charges on container for importers.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Reduces the inspection booking times required for ASG. Inspection bookings times should be able to be reduced to 30 mins (currently around 2-4 hours) which in turn will reduce booking delays.</a:t>
            </a:r>
          </a:p>
          <a:p>
            <a:endParaRPr lang="en-AU" dirty="0"/>
          </a:p>
          <a:p>
            <a:endParaRPr lang="en-AU" dirty="0"/>
          </a:p>
        </p:txBody>
      </p:sp>
      <p:sp>
        <p:nvSpPr>
          <p:cNvPr id="4" name="Slide Number Placeholder 3"/>
          <p:cNvSpPr>
            <a:spLocks noGrp="1"/>
          </p:cNvSpPr>
          <p:nvPr>
            <p:ph type="sldNum" sz="quarter" idx="5"/>
          </p:nvPr>
        </p:nvSpPr>
        <p:spPr/>
        <p:txBody>
          <a:bodyPr/>
          <a:lstStyle/>
          <a:p>
            <a:fld id="{15F453A5-8E06-450B-9CE8-B02AC4B7487A}" type="slidenum">
              <a:rPr lang="en-AU" smtClean="0"/>
              <a:t>7</a:t>
            </a:fld>
            <a:endParaRPr lang="en-AU"/>
          </a:p>
        </p:txBody>
      </p:sp>
    </p:spTree>
    <p:extLst>
      <p:ext uri="{BB962C8B-B14F-4D97-AF65-F5344CB8AC3E}">
        <p14:creationId xmlns:p14="http://schemas.microsoft.com/office/powerpoint/2010/main" val="548300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If you do wish to ship target high risk goods inside a reefer, please ensure the goods are treated prior to packing </a:t>
            </a:r>
          </a:p>
          <a:p>
            <a:pPr marL="171450" indent="-171450">
              <a:buFont typeface="Arial" panose="020B0604020202020204" pitchFamily="34" charset="0"/>
              <a:buChar char="•"/>
            </a:pPr>
            <a:r>
              <a:rPr lang="en-AU" dirty="0"/>
              <a:t>Onshore treatment of containerised goods will be managed at the container level</a:t>
            </a:r>
          </a:p>
          <a:p>
            <a:pPr marL="171450" indent="-171450">
              <a:buFont typeface="Arial" panose="020B0604020202020204" pitchFamily="34" charset="0"/>
              <a:buChar char="•"/>
            </a:pPr>
            <a:r>
              <a:rPr lang="en-AU" dirty="0"/>
              <a:t>This means that goods cannot be removed/deconsolidated and treated separately </a:t>
            </a:r>
          </a:p>
          <a:p>
            <a:pPr marL="171450" indent="-171450">
              <a:buFont typeface="Arial" panose="020B0604020202020204" pitchFamily="34" charset="0"/>
              <a:buChar char="•"/>
            </a:pPr>
            <a:r>
              <a:rPr lang="en-AU" dirty="0"/>
              <a:t>Completion of treatment refers to:</a:t>
            </a:r>
          </a:p>
          <a:p>
            <a:pPr marL="628650" lvl="1" indent="-171450">
              <a:buFont typeface="Arial" panose="020B0604020202020204" pitchFamily="34" charset="0"/>
              <a:buChar char="•"/>
            </a:pPr>
            <a:r>
              <a:rPr lang="en-AU" dirty="0"/>
              <a:t>When ventilation started for </a:t>
            </a:r>
            <a:r>
              <a:rPr lang="en-AU" dirty="0" err="1"/>
              <a:t>fumo</a:t>
            </a:r>
            <a:endParaRPr lang="en-AU" dirty="0"/>
          </a:p>
          <a:p>
            <a:pPr marL="628650" lvl="1" indent="-171450">
              <a:buFont typeface="Arial" panose="020B0604020202020204" pitchFamily="34" charset="0"/>
              <a:buChar char="•"/>
            </a:pPr>
            <a:r>
              <a:rPr lang="en-AU" dirty="0"/>
              <a:t>When heat treatment finishes</a:t>
            </a:r>
          </a:p>
          <a:p>
            <a:pPr marL="628650" lvl="1"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Break bulk, open tops (in gauge) and flat racks must be treated offshore by an approved offshore BMSB treatment provider</a:t>
            </a:r>
          </a:p>
        </p:txBody>
      </p:sp>
      <p:sp>
        <p:nvSpPr>
          <p:cNvPr id="4" name="Slide Number Placeholder 3"/>
          <p:cNvSpPr>
            <a:spLocks noGrp="1"/>
          </p:cNvSpPr>
          <p:nvPr>
            <p:ph type="sldNum" sz="quarter" idx="5"/>
          </p:nvPr>
        </p:nvSpPr>
        <p:spPr/>
        <p:txBody>
          <a:bodyPr/>
          <a:lstStyle/>
          <a:p>
            <a:fld id="{15F453A5-8E06-450B-9CE8-B02AC4B7487A}" type="slidenum">
              <a:rPr lang="en-AU" smtClean="0"/>
              <a:t>8</a:t>
            </a:fld>
            <a:endParaRPr lang="en-AU"/>
          </a:p>
        </p:txBody>
      </p:sp>
    </p:spTree>
    <p:extLst>
      <p:ext uri="{BB962C8B-B14F-4D97-AF65-F5344CB8AC3E}">
        <p14:creationId xmlns:p14="http://schemas.microsoft.com/office/powerpoint/2010/main" val="1668583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shipped on board date as indicated on the bill of lading is used to determine the 120 hours. This is the date the goods are loaded onto the vessel. </a:t>
            </a:r>
          </a:p>
          <a:p>
            <a:pPr marL="171450" indent="-171450">
              <a:buFont typeface="Arial" panose="020B0604020202020204" pitchFamily="34" charset="0"/>
              <a:buChar char="•"/>
            </a:pPr>
            <a:r>
              <a:rPr lang="en-AU" dirty="0"/>
              <a:t>The vessel departure date is not used to calculate the 120 hours.</a:t>
            </a:r>
          </a:p>
          <a:p>
            <a:pPr marL="171450" indent="-171450">
              <a:buFont typeface="Arial" panose="020B0604020202020204" pitchFamily="34" charset="0"/>
              <a:buChar char="•"/>
            </a:pPr>
            <a:r>
              <a:rPr lang="en-AU" dirty="0"/>
              <a:t>If your goods tranship in a target risk country, they are also subject to the 120 hour window. This includes different ports within the same country</a:t>
            </a:r>
          </a:p>
          <a:p>
            <a:pPr marL="171450" indent="-171450">
              <a:buFont typeface="Arial" panose="020B0604020202020204" pitchFamily="34" charset="0"/>
              <a:buChar char="•"/>
            </a:pPr>
            <a:r>
              <a:rPr lang="en-AU" dirty="0"/>
              <a:t>The 120 hour transhipment window does not apply to goods arriving in the target risk country from 1 Dec onwards. </a:t>
            </a:r>
          </a:p>
          <a:p>
            <a:pPr marL="171450" indent="-171450">
              <a:buFont typeface="Arial" panose="020B0604020202020204" pitchFamily="34" charset="0"/>
              <a:buChar char="•"/>
            </a:pPr>
            <a:r>
              <a:rPr lang="en-AU" dirty="0"/>
              <a:t>Goods transhipping in a non target risk country are not subject to the 120 hour window</a:t>
            </a:r>
          </a:p>
          <a:p>
            <a:pPr marL="171450" indent="-171450">
              <a:buFont typeface="Arial" panose="020B0604020202020204" pitchFamily="34" charset="0"/>
              <a:buChar char="•"/>
            </a:pPr>
            <a:r>
              <a:rPr lang="en-AU" dirty="0"/>
              <a:t>Where untreated/non-compliant BB tranships in a non-target risk country on the way to Australia, we recommend to have the goods treated in these ports to avoid export.</a:t>
            </a:r>
          </a:p>
          <a:p>
            <a:endParaRPr lang="en-AU" dirty="0"/>
          </a:p>
        </p:txBody>
      </p:sp>
      <p:sp>
        <p:nvSpPr>
          <p:cNvPr id="4" name="Slide Number Placeholder 3"/>
          <p:cNvSpPr>
            <a:spLocks noGrp="1"/>
          </p:cNvSpPr>
          <p:nvPr>
            <p:ph type="sldNum" sz="quarter" idx="5"/>
          </p:nvPr>
        </p:nvSpPr>
        <p:spPr/>
        <p:txBody>
          <a:bodyPr/>
          <a:lstStyle/>
          <a:p>
            <a:fld id="{15F453A5-8E06-450B-9CE8-B02AC4B7487A}" type="slidenum">
              <a:rPr lang="en-AU" smtClean="0"/>
              <a:t>9</a:t>
            </a:fld>
            <a:endParaRPr lang="en-AU"/>
          </a:p>
        </p:txBody>
      </p:sp>
    </p:spTree>
    <p:extLst>
      <p:ext uri="{BB962C8B-B14F-4D97-AF65-F5344CB8AC3E}">
        <p14:creationId xmlns:p14="http://schemas.microsoft.com/office/powerpoint/2010/main" val="2463017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D5D2CA"/>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5A2DFB5-8B00-2D60-251B-0760199BA9D6}"/>
              </a:ext>
            </a:extLst>
          </p:cNvPr>
          <p:cNvSpPr>
            <a:spLocks noGrp="1"/>
          </p:cNvSpPr>
          <p:nvPr>
            <p:ph type="body" sz="quarter" idx="11" hasCustomPrompt="1"/>
          </p:nvPr>
        </p:nvSpPr>
        <p:spPr>
          <a:xfrm>
            <a:off x="975186" y="3151098"/>
            <a:ext cx="4928201" cy="646450"/>
          </a:xfrm>
          <a:prstGeom prst="rect">
            <a:avLst/>
          </a:prstGeom>
        </p:spPr>
        <p:txBody>
          <a:bodyPr/>
          <a:lstStyle>
            <a:lvl1pPr marL="0" indent="0">
              <a:buNone/>
              <a:defRPr/>
            </a:lvl1pPr>
          </a:lstStyle>
          <a:p>
            <a:pPr marL="0" marR="0" lvl="0" indent="0" algn="l" defTabSz="457200" rtl="0" eaLnBrk="1" fontAlgn="base" latinLnBrk="0" hangingPunct="1">
              <a:lnSpc>
                <a:spcPts val="26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333333">
                    <a:lumMod val="50000"/>
                  </a:srgbClr>
                </a:solidFill>
                <a:effectLst/>
                <a:uLnTx/>
                <a:uFillTx/>
                <a:latin typeface="Calibri" panose="020F0502020204030204" pitchFamily="34" charset="0"/>
                <a:ea typeface="+mn-ea"/>
                <a:cs typeface="Arial"/>
              </a:rPr>
              <a:t>Subheading</a:t>
            </a:r>
          </a:p>
          <a:p>
            <a:pPr marL="0" marR="0" lvl="0" indent="0" algn="l" defTabSz="457200" rtl="0" eaLnBrk="1" fontAlgn="base" latinLnBrk="0" hangingPunct="1">
              <a:lnSpc>
                <a:spcPts val="26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srgbClr val="333333">
                  <a:lumMod val="50000"/>
                </a:srgbClr>
              </a:solidFill>
              <a:effectLst/>
              <a:uLnTx/>
              <a:uFillTx/>
              <a:latin typeface="Calibri" panose="020F0502020204030204" pitchFamily="34" charset="0"/>
              <a:ea typeface="+mn-ea"/>
              <a:cs typeface="Arial"/>
            </a:endParaRPr>
          </a:p>
        </p:txBody>
      </p:sp>
      <p:sp>
        <p:nvSpPr>
          <p:cNvPr id="8" name="Picture Placeholder 7">
            <a:extLst>
              <a:ext uri="{FF2B5EF4-FFF2-40B4-BE49-F238E27FC236}">
                <a16:creationId xmlns:a16="http://schemas.microsoft.com/office/drawing/2014/main" id="{24685120-3906-92AF-B36C-07912A78D088}"/>
              </a:ext>
            </a:extLst>
          </p:cNvPr>
          <p:cNvSpPr>
            <a:spLocks noGrp="1"/>
          </p:cNvSpPr>
          <p:nvPr>
            <p:ph type="pic" sz="quarter" idx="12" hasCustomPrompt="1"/>
          </p:nvPr>
        </p:nvSpPr>
        <p:spPr>
          <a:xfrm>
            <a:off x="6288619" y="2069866"/>
            <a:ext cx="4945412" cy="4059471"/>
          </a:xfrm>
          <a:prstGeom prst="rect">
            <a:avLst/>
          </a:prstGeom>
        </p:spPr>
        <p:txBody>
          <a:bodyPr/>
          <a:lstStyle>
            <a:lvl1pPr>
              <a:defRPr/>
            </a:lvl1pPr>
          </a:lstStyle>
          <a:p>
            <a:r>
              <a:rPr lang="en-AU" dirty="0"/>
              <a:t>Select icon to insert picture</a:t>
            </a:r>
          </a:p>
        </p:txBody>
      </p:sp>
      <p:cxnSp>
        <p:nvCxnSpPr>
          <p:cNvPr id="15" name="Straight Connector 14">
            <a:extLst>
              <a:ext uri="{FF2B5EF4-FFF2-40B4-BE49-F238E27FC236}">
                <a16:creationId xmlns:a16="http://schemas.microsoft.com/office/drawing/2014/main" id="{EBC4C94C-F4D6-5826-679A-82424D1B7901}"/>
              </a:ext>
            </a:extLst>
          </p:cNvPr>
          <p:cNvCxnSpPr/>
          <p:nvPr userDrawn="1"/>
        </p:nvCxnSpPr>
        <p:spPr>
          <a:xfrm>
            <a:off x="1092832" y="6248618"/>
            <a:ext cx="4248149" cy="0"/>
          </a:xfrm>
          <a:prstGeom prst="line">
            <a:avLst/>
          </a:prstGeom>
          <a:noFill/>
          <a:ln w="6350" cap="flat" cmpd="sng" algn="ctr">
            <a:solidFill>
              <a:srgbClr val="333333"/>
            </a:solidFill>
            <a:prstDash val="solid"/>
          </a:ln>
          <a:effectLst/>
        </p:spPr>
      </p:cxnSp>
      <p:sp>
        <p:nvSpPr>
          <p:cNvPr id="19" name="Rectangle 18">
            <a:extLst>
              <a:ext uri="{FF2B5EF4-FFF2-40B4-BE49-F238E27FC236}">
                <a16:creationId xmlns:a16="http://schemas.microsoft.com/office/drawing/2014/main" id="{9DE5C83B-F715-51DF-E14D-228178C90976}"/>
              </a:ext>
            </a:extLst>
          </p:cNvPr>
          <p:cNvSpPr/>
          <p:nvPr userDrawn="1"/>
        </p:nvSpPr>
        <p:spPr>
          <a:xfrm>
            <a:off x="798023" y="6342611"/>
            <a:ext cx="11105804" cy="349134"/>
          </a:xfrm>
          <a:prstGeom prst="rect">
            <a:avLst/>
          </a:pr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2" name="Text Placeholder 41">
            <a:extLst>
              <a:ext uri="{FF2B5EF4-FFF2-40B4-BE49-F238E27FC236}">
                <a16:creationId xmlns:a16="http://schemas.microsoft.com/office/drawing/2014/main" id="{EF98EF4C-B917-2A40-796F-636B1FDE67DE}"/>
              </a:ext>
            </a:extLst>
          </p:cNvPr>
          <p:cNvSpPr>
            <a:spLocks noGrp="1"/>
          </p:cNvSpPr>
          <p:nvPr>
            <p:ph type="body" sz="quarter" idx="16" hasCustomPrompt="1"/>
          </p:nvPr>
        </p:nvSpPr>
        <p:spPr>
          <a:xfrm>
            <a:off x="973669" y="3825451"/>
            <a:ext cx="4928202" cy="403225"/>
          </a:xfrm>
          <a:prstGeom prst="rect">
            <a:avLst/>
          </a:prstGeom>
        </p:spPr>
        <p:txBody>
          <a:bodyPr/>
          <a:lstStyle>
            <a:lvl1pPr marL="0" indent="0">
              <a:buNone/>
              <a:defRPr sz="1800"/>
            </a:lvl1pPr>
          </a:lstStyle>
          <a:p>
            <a:pPr lvl="0"/>
            <a:r>
              <a:rPr lang="en-US" dirty="0"/>
              <a:t>Day Month Year</a:t>
            </a:r>
          </a:p>
        </p:txBody>
      </p:sp>
      <p:sp>
        <p:nvSpPr>
          <p:cNvPr id="43" name="Title 42">
            <a:extLst>
              <a:ext uri="{FF2B5EF4-FFF2-40B4-BE49-F238E27FC236}">
                <a16:creationId xmlns:a16="http://schemas.microsoft.com/office/drawing/2014/main" id="{A358187C-3D64-C566-B4CC-B8AE8179F264}"/>
              </a:ext>
            </a:extLst>
          </p:cNvPr>
          <p:cNvSpPr>
            <a:spLocks noGrp="1"/>
          </p:cNvSpPr>
          <p:nvPr>
            <p:ph type="title" hasCustomPrompt="1"/>
          </p:nvPr>
        </p:nvSpPr>
        <p:spPr>
          <a:xfrm>
            <a:off x="957969" y="2069868"/>
            <a:ext cx="4945417" cy="838202"/>
          </a:xfrm>
          <a:prstGeom prst="rect">
            <a:avLst/>
          </a:prstGeom>
        </p:spPr>
        <p:txBody>
          <a:bodyPr/>
          <a:lstStyle>
            <a:lvl1pPr>
              <a:lnSpc>
                <a:spcPct val="80000"/>
              </a:lnSpc>
              <a:defRPr sz="3600" b="1" i="0">
                <a:latin typeface="Calibri "/>
              </a:defRPr>
            </a:lvl1pPr>
          </a:lstStyle>
          <a:p>
            <a:r>
              <a:rPr lang="en-AU" dirty="0"/>
              <a:t>Heading 1 [max 2 lines]</a:t>
            </a:r>
          </a:p>
        </p:txBody>
      </p:sp>
      <p:sp>
        <p:nvSpPr>
          <p:cNvPr id="49" name="Text Placeholder 48">
            <a:extLst>
              <a:ext uri="{FF2B5EF4-FFF2-40B4-BE49-F238E27FC236}">
                <a16:creationId xmlns:a16="http://schemas.microsoft.com/office/drawing/2014/main" id="{39118412-518D-5B39-2958-1B46FB9967CE}"/>
              </a:ext>
            </a:extLst>
          </p:cNvPr>
          <p:cNvSpPr>
            <a:spLocks noGrp="1"/>
          </p:cNvSpPr>
          <p:nvPr>
            <p:ph type="body" sz="quarter" idx="18" hasCustomPrompt="1"/>
          </p:nvPr>
        </p:nvSpPr>
        <p:spPr>
          <a:xfrm>
            <a:off x="973668" y="5643566"/>
            <a:ext cx="4928200" cy="267919"/>
          </a:xfrm>
          <a:prstGeom prst="rect">
            <a:avLst/>
          </a:prstGeom>
        </p:spPr>
        <p:txBody>
          <a:bodyPr/>
          <a:lstStyle>
            <a:lvl1pPr marL="0" indent="0">
              <a:buNone/>
              <a:defRPr sz="1600" b="1"/>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AU" altLang="en-US" sz="1600" b="1" i="0" u="none" strike="noStrike" kern="1200" cap="none" spc="0" normalizeH="0" baseline="0" noProof="0" dirty="0">
                <a:ln>
                  <a:noFill/>
                </a:ln>
                <a:solidFill>
                  <a:srgbClr val="333333">
                    <a:lumMod val="50000"/>
                  </a:srgbClr>
                </a:solidFill>
                <a:effectLst/>
                <a:uLnTx/>
                <a:uFillTx/>
                <a:latin typeface="Calibri" panose="020F0502020204030204" pitchFamily="34" charset="0"/>
                <a:ea typeface="ＭＳ Ｐゴシック" panose="020B0600070205080204" pitchFamily="34" charset="-128"/>
                <a:cs typeface="Arial"/>
              </a:rPr>
              <a:t>Author’s name/Presenter</a:t>
            </a:r>
          </a:p>
        </p:txBody>
      </p:sp>
      <p:sp>
        <p:nvSpPr>
          <p:cNvPr id="53" name="Text Placeholder 52">
            <a:extLst>
              <a:ext uri="{FF2B5EF4-FFF2-40B4-BE49-F238E27FC236}">
                <a16:creationId xmlns:a16="http://schemas.microsoft.com/office/drawing/2014/main" id="{69404F18-26C9-8049-9B24-438E84D16780}"/>
              </a:ext>
            </a:extLst>
          </p:cNvPr>
          <p:cNvSpPr>
            <a:spLocks noGrp="1"/>
          </p:cNvSpPr>
          <p:nvPr>
            <p:ph type="body" sz="quarter" idx="20" hasCustomPrompt="1"/>
          </p:nvPr>
        </p:nvSpPr>
        <p:spPr>
          <a:xfrm>
            <a:off x="973666" y="5911483"/>
            <a:ext cx="4928201" cy="337136"/>
          </a:xfrm>
          <a:prstGeom prst="rect">
            <a:avLst/>
          </a:prstGeom>
        </p:spPr>
        <p:txBody>
          <a:bodyPr/>
          <a:lstStyle>
            <a:lvl1pPr marL="0" indent="0">
              <a:buNone/>
              <a:defRPr sz="1600"/>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AU" altLang="en-US" sz="1600" b="0" i="0" u="none" strike="noStrike" kern="1200" cap="none" spc="0" normalizeH="0" baseline="0" noProof="0" dirty="0">
                <a:ln>
                  <a:noFill/>
                </a:ln>
                <a:solidFill>
                  <a:srgbClr val="333333"/>
                </a:solidFill>
                <a:effectLst/>
                <a:uLnTx/>
                <a:uFillTx/>
                <a:latin typeface="Calibri" panose="020F0502020204030204" pitchFamily="34" charset="0"/>
                <a:ea typeface="ＭＳ Ｐゴシック" panose="020B0600070205080204" pitchFamily="34" charset="-128"/>
                <a:cs typeface="Arial"/>
              </a:rPr>
              <a:t>Branch/Division</a:t>
            </a:r>
            <a:endParaRPr kumimoji="0" lang="en-US" altLang="en-US" sz="1600" b="0" i="0" u="none" strike="noStrike" kern="1200" cap="none" spc="0" normalizeH="0" baseline="0" noProof="0" dirty="0">
              <a:ln>
                <a:noFill/>
              </a:ln>
              <a:solidFill>
                <a:srgbClr val="333333"/>
              </a:solidFill>
              <a:effectLst/>
              <a:uLnTx/>
              <a:uFillTx/>
              <a:latin typeface="Calibri" panose="020F0502020204030204" pitchFamily="34" charset="0"/>
              <a:ea typeface="ＭＳ Ｐゴシック" panose="020B0600070205080204" pitchFamily="34" charset="-128"/>
              <a:cs typeface="Arial"/>
            </a:endParaRPr>
          </a:p>
        </p:txBody>
      </p:sp>
      <p:pic>
        <p:nvPicPr>
          <p:cNvPr id="13" name="Picture 12">
            <a:extLst>
              <a:ext uri="{FF2B5EF4-FFF2-40B4-BE49-F238E27FC236}">
                <a16:creationId xmlns:a16="http://schemas.microsoft.com/office/drawing/2014/main" id="{F1AFC7F9-E994-69B1-F305-49E1147BA0B4}"/>
              </a:ext>
            </a:extLst>
          </p:cNvPr>
          <p:cNvPicPr>
            <a:picLocks noChangeAspect="1"/>
          </p:cNvPicPr>
          <p:nvPr userDrawn="1"/>
        </p:nvPicPr>
        <p:blipFill>
          <a:blip r:embed="rId2"/>
          <a:stretch>
            <a:fillRect/>
          </a:stretch>
        </p:blipFill>
        <p:spPr>
          <a:xfrm>
            <a:off x="958850" y="555091"/>
            <a:ext cx="2441453" cy="710185"/>
          </a:xfrm>
          <a:prstGeom prst="rect">
            <a:avLst/>
          </a:prstGeom>
        </p:spPr>
      </p:pic>
    </p:spTree>
    <p:extLst>
      <p:ext uri="{BB962C8B-B14F-4D97-AF65-F5344CB8AC3E}">
        <p14:creationId xmlns:p14="http://schemas.microsoft.com/office/powerpoint/2010/main" val="304710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D5D2CA"/>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5A2DFB5-8B00-2D60-251B-0760199BA9D6}"/>
              </a:ext>
            </a:extLst>
          </p:cNvPr>
          <p:cNvSpPr>
            <a:spLocks noGrp="1"/>
          </p:cNvSpPr>
          <p:nvPr>
            <p:ph type="body" sz="quarter" idx="11" hasCustomPrompt="1"/>
          </p:nvPr>
        </p:nvSpPr>
        <p:spPr>
          <a:xfrm>
            <a:off x="975186" y="3151098"/>
            <a:ext cx="4928201" cy="646450"/>
          </a:xfrm>
          <a:prstGeom prst="rect">
            <a:avLst/>
          </a:prstGeom>
        </p:spPr>
        <p:txBody>
          <a:bodyPr/>
          <a:lstStyle>
            <a:lvl1pPr marL="0" indent="0">
              <a:buNone/>
              <a:defRPr/>
            </a:lvl1pPr>
          </a:lstStyle>
          <a:p>
            <a:pPr marL="0" marR="0" lvl="0" indent="0" algn="l" defTabSz="457200" rtl="0" eaLnBrk="1" fontAlgn="base" latinLnBrk="0" hangingPunct="1">
              <a:lnSpc>
                <a:spcPts val="26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333333">
                    <a:lumMod val="50000"/>
                  </a:srgbClr>
                </a:solidFill>
                <a:effectLst/>
                <a:uLnTx/>
                <a:uFillTx/>
                <a:latin typeface="Calibri" panose="020F0502020204030204" pitchFamily="34" charset="0"/>
                <a:ea typeface="+mn-ea"/>
                <a:cs typeface="Arial"/>
              </a:rPr>
              <a:t>Subheading</a:t>
            </a:r>
          </a:p>
          <a:p>
            <a:pPr marL="0" marR="0" lvl="0" indent="0" algn="l" defTabSz="457200" rtl="0" eaLnBrk="1" fontAlgn="base" latinLnBrk="0" hangingPunct="1">
              <a:lnSpc>
                <a:spcPts val="26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srgbClr val="333333">
                  <a:lumMod val="50000"/>
                </a:srgbClr>
              </a:solidFill>
              <a:effectLst/>
              <a:uLnTx/>
              <a:uFillTx/>
              <a:latin typeface="Calibri" panose="020F0502020204030204" pitchFamily="34" charset="0"/>
              <a:ea typeface="+mn-ea"/>
              <a:cs typeface="Arial"/>
            </a:endParaRPr>
          </a:p>
        </p:txBody>
      </p:sp>
      <p:sp>
        <p:nvSpPr>
          <p:cNvPr id="8" name="Picture Placeholder 7">
            <a:extLst>
              <a:ext uri="{FF2B5EF4-FFF2-40B4-BE49-F238E27FC236}">
                <a16:creationId xmlns:a16="http://schemas.microsoft.com/office/drawing/2014/main" id="{24685120-3906-92AF-B36C-07912A78D088}"/>
              </a:ext>
            </a:extLst>
          </p:cNvPr>
          <p:cNvSpPr>
            <a:spLocks noGrp="1"/>
          </p:cNvSpPr>
          <p:nvPr>
            <p:ph type="pic" sz="quarter" idx="12" hasCustomPrompt="1"/>
          </p:nvPr>
        </p:nvSpPr>
        <p:spPr>
          <a:xfrm>
            <a:off x="6288619" y="2069866"/>
            <a:ext cx="4606175" cy="4059471"/>
          </a:xfrm>
          <a:prstGeom prst="rect">
            <a:avLst/>
          </a:prstGeom>
        </p:spPr>
        <p:txBody>
          <a:bodyPr/>
          <a:lstStyle>
            <a:lvl1pPr>
              <a:defRPr/>
            </a:lvl1pPr>
          </a:lstStyle>
          <a:p>
            <a:r>
              <a:rPr lang="en-AU" dirty="0"/>
              <a:t>Select icon to insert picture</a:t>
            </a:r>
          </a:p>
        </p:txBody>
      </p:sp>
      <p:cxnSp>
        <p:nvCxnSpPr>
          <p:cNvPr id="15" name="Straight Connector 14">
            <a:extLst>
              <a:ext uri="{FF2B5EF4-FFF2-40B4-BE49-F238E27FC236}">
                <a16:creationId xmlns:a16="http://schemas.microsoft.com/office/drawing/2014/main" id="{EBC4C94C-F4D6-5826-679A-82424D1B7901}"/>
              </a:ext>
            </a:extLst>
          </p:cNvPr>
          <p:cNvCxnSpPr/>
          <p:nvPr userDrawn="1"/>
        </p:nvCxnSpPr>
        <p:spPr>
          <a:xfrm>
            <a:off x="1092832" y="6248618"/>
            <a:ext cx="4248149" cy="0"/>
          </a:xfrm>
          <a:prstGeom prst="line">
            <a:avLst/>
          </a:prstGeom>
          <a:noFill/>
          <a:ln w="6350" cap="flat" cmpd="sng" algn="ctr">
            <a:solidFill>
              <a:srgbClr val="333333"/>
            </a:solidFill>
            <a:prstDash val="solid"/>
          </a:ln>
          <a:effectLst/>
        </p:spPr>
      </p:cxnSp>
      <p:sp>
        <p:nvSpPr>
          <p:cNvPr id="17" name="Rectangle 16">
            <a:extLst>
              <a:ext uri="{FF2B5EF4-FFF2-40B4-BE49-F238E27FC236}">
                <a16:creationId xmlns:a16="http://schemas.microsoft.com/office/drawing/2014/main" id="{24B7B804-4220-4395-EED6-390715613DFB}"/>
              </a:ext>
            </a:extLst>
          </p:cNvPr>
          <p:cNvSpPr/>
          <p:nvPr userDrawn="1"/>
        </p:nvSpPr>
        <p:spPr>
          <a:xfrm>
            <a:off x="10893331" y="2050138"/>
            <a:ext cx="334572" cy="4079200"/>
          </a:xfrm>
          <a:prstGeom prst="rect">
            <a:avLst/>
          </a:prstGeom>
          <a:solidFill>
            <a:srgbClr val="D52B1E"/>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333333"/>
              </a:solidFill>
              <a:effectLst/>
              <a:uLnTx/>
              <a:uFillTx/>
              <a:latin typeface="Calibri" panose="020F0502020204030204"/>
              <a:cs typeface="Arial"/>
            </a:endParaRPr>
          </a:p>
        </p:txBody>
      </p:sp>
      <p:sp>
        <p:nvSpPr>
          <p:cNvPr id="19" name="Rectangle 18">
            <a:extLst>
              <a:ext uri="{FF2B5EF4-FFF2-40B4-BE49-F238E27FC236}">
                <a16:creationId xmlns:a16="http://schemas.microsoft.com/office/drawing/2014/main" id="{9DE5C83B-F715-51DF-E14D-228178C90976}"/>
              </a:ext>
            </a:extLst>
          </p:cNvPr>
          <p:cNvSpPr/>
          <p:nvPr userDrawn="1"/>
        </p:nvSpPr>
        <p:spPr>
          <a:xfrm>
            <a:off x="798023" y="6342611"/>
            <a:ext cx="11105804" cy="349134"/>
          </a:xfrm>
          <a:prstGeom prst="rect">
            <a:avLst/>
          </a:prstGeom>
          <a:solidFill>
            <a:srgbClr val="D5D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2" name="Text Placeholder 41">
            <a:extLst>
              <a:ext uri="{FF2B5EF4-FFF2-40B4-BE49-F238E27FC236}">
                <a16:creationId xmlns:a16="http://schemas.microsoft.com/office/drawing/2014/main" id="{EF98EF4C-B917-2A40-796F-636B1FDE67DE}"/>
              </a:ext>
            </a:extLst>
          </p:cNvPr>
          <p:cNvSpPr>
            <a:spLocks noGrp="1"/>
          </p:cNvSpPr>
          <p:nvPr>
            <p:ph type="body" sz="quarter" idx="16" hasCustomPrompt="1"/>
          </p:nvPr>
        </p:nvSpPr>
        <p:spPr>
          <a:xfrm>
            <a:off x="973669" y="3825451"/>
            <a:ext cx="4928202" cy="403225"/>
          </a:xfrm>
          <a:prstGeom prst="rect">
            <a:avLst/>
          </a:prstGeom>
        </p:spPr>
        <p:txBody>
          <a:bodyPr/>
          <a:lstStyle>
            <a:lvl1pPr marL="0" indent="0">
              <a:buNone/>
              <a:defRPr sz="1800"/>
            </a:lvl1pPr>
          </a:lstStyle>
          <a:p>
            <a:pPr lvl="0"/>
            <a:r>
              <a:rPr lang="en-US" dirty="0"/>
              <a:t>Day Month Year</a:t>
            </a:r>
          </a:p>
        </p:txBody>
      </p:sp>
      <p:sp>
        <p:nvSpPr>
          <p:cNvPr id="43" name="Title 42">
            <a:extLst>
              <a:ext uri="{FF2B5EF4-FFF2-40B4-BE49-F238E27FC236}">
                <a16:creationId xmlns:a16="http://schemas.microsoft.com/office/drawing/2014/main" id="{A358187C-3D64-C566-B4CC-B8AE8179F264}"/>
              </a:ext>
            </a:extLst>
          </p:cNvPr>
          <p:cNvSpPr>
            <a:spLocks noGrp="1"/>
          </p:cNvSpPr>
          <p:nvPr>
            <p:ph type="title" hasCustomPrompt="1"/>
          </p:nvPr>
        </p:nvSpPr>
        <p:spPr>
          <a:xfrm>
            <a:off x="957969" y="2069868"/>
            <a:ext cx="4945417" cy="838202"/>
          </a:xfrm>
          <a:prstGeom prst="rect">
            <a:avLst/>
          </a:prstGeom>
        </p:spPr>
        <p:txBody>
          <a:bodyPr/>
          <a:lstStyle>
            <a:lvl1pPr>
              <a:lnSpc>
                <a:spcPct val="80000"/>
              </a:lnSpc>
              <a:defRPr sz="3600" b="1" i="0">
                <a:latin typeface="Calibri "/>
              </a:defRPr>
            </a:lvl1pPr>
          </a:lstStyle>
          <a:p>
            <a:r>
              <a:rPr lang="en-AU" dirty="0"/>
              <a:t>Heading 1 [max 2 lines]</a:t>
            </a:r>
          </a:p>
        </p:txBody>
      </p:sp>
      <p:sp>
        <p:nvSpPr>
          <p:cNvPr id="49" name="Text Placeholder 48">
            <a:extLst>
              <a:ext uri="{FF2B5EF4-FFF2-40B4-BE49-F238E27FC236}">
                <a16:creationId xmlns:a16="http://schemas.microsoft.com/office/drawing/2014/main" id="{39118412-518D-5B39-2958-1B46FB9967CE}"/>
              </a:ext>
            </a:extLst>
          </p:cNvPr>
          <p:cNvSpPr>
            <a:spLocks noGrp="1"/>
          </p:cNvSpPr>
          <p:nvPr>
            <p:ph type="body" sz="quarter" idx="18" hasCustomPrompt="1"/>
          </p:nvPr>
        </p:nvSpPr>
        <p:spPr>
          <a:xfrm>
            <a:off x="973668" y="5643566"/>
            <a:ext cx="4928200" cy="267919"/>
          </a:xfrm>
          <a:prstGeom prst="rect">
            <a:avLst/>
          </a:prstGeom>
        </p:spPr>
        <p:txBody>
          <a:bodyPr/>
          <a:lstStyle>
            <a:lvl1pPr marL="0" indent="0">
              <a:buNone/>
              <a:defRPr sz="1600" b="1"/>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AU" altLang="en-US" sz="1600" b="1" i="0" u="none" strike="noStrike" kern="1200" cap="none" spc="0" normalizeH="0" baseline="0" noProof="0" dirty="0">
                <a:ln>
                  <a:noFill/>
                </a:ln>
                <a:solidFill>
                  <a:srgbClr val="333333">
                    <a:lumMod val="50000"/>
                  </a:srgbClr>
                </a:solidFill>
                <a:effectLst/>
                <a:uLnTx/>
                <a:uFillTx/>
                <a:latin typeface="Calibri" panose="020F0502020204030204" pitchFamily="34" charset="0"/>
                <a:ea typeface="ＭＳ Ｐゴシック" panose="020B0600070205080204" pitchFamily="34" charset="-128"/>
                <a:cs typeface="Arial"/>
              </a:rPr>
              <a:t>Author’s name/Presenter</a:t>
            </a:r>
          </a:p>
        </p:txBody>
      </p:sp>
      <p:sp>
        <p:nvSpPr>
          <p:cNvPr id="53" name="Text Placeholder 52">
            <a:extLst>
              <a:ext uri="{FF2B5EF4-FFF2-40B4-BE49-F238E27FC236}">
                <a16:creationId xmlns:a16="http://schemas.microsoft.com/office/drawing/2014/main" id="{69404F18-26C9-8049-9B24-438E84D16780}"/>
              </a:ext>
            </a:extLst>
          </p:cNvPr>
          <p:cNvSpPr>
            <a:spLocks noGrp="1"/>
          </p:cNvSpPr>
          <p:nvPr>
            <p:ph type="body" sz="quarter" idx="20" hasCustomPrompt="1"/>
          </p:nvPr>
        </p:nvSpPr>
        <p:spPr>
          <a:xfrm>
            <a:off x="973666" y="5911483"/>
            <a:ext cx="4928201" cy="337136"/>
          </a:xfrm>
          <a:prstGeom prst="rect">
            <a:avLst/>
          </a:prstGeom>
        </p:spPr>
        <p:txBody>
          <a:bodyPr/>
          <a:lstStyle>
            <a:lvl1pPr marL="0" indent="0">
              <a:buNone/>
              <a:defRPr sz="1600"/>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AU" altLang="en-US" sz="1600" b="0" i="0" u="none" strike="noStrike" kern="1200" cap="none" spc="0" normalizeH="0" baseline="0" noProof="0" dirty="0">
                <a:ln>
                  <a:noFill/>
                </a:ln>
                <a:solidFill>
                  <a:srgbClr val="333333"/>
                </a:solidFill>
                <a:effectLst/>
                <a:uLnTx/>
                <a:uFillTx/>
                <a:latin typeface="Calibri" panose="020F0502020204030204" pitchFamily="34" charset="0"/>
                <a:ea typeface="ＭＳ Ｐゴシック" panose="020B0600070205080204" pitchFamily="34" charset="-128"/>
                <a:cs typeface="Arial"/>
              </a:rPr>
              <a:t>Branch/Division</a:t>
            </a:r>
            <a:endParaRPr kumimoji="0" lang="en-US" altLang="en-US" sz="1600" b="0" i="0" u="none" strike="noStrike" kern="1200" cap="none" spc="0" normalizeH="0" baseline="0" noProof="0" dirty="0">
              <a:ln>
                <a:noFill/>
              </a:ln>
              <a:solidFill>
                <a:srgbClr val="333333"/>
              </a:solidFill>
              <a:effectLst/>
              <a:uLnTx/>
              <a:uFillTx/>
              <a:latin typeface="Calibri" panose="020F0502020204030204" pitchFamily="34" charset="0"/>
              <a:ea typeface="ＭＳ Ｐゴシック" panose="020B0600070205080204" pitchFamily="34" charset="-128"/>
              <a:cs typeface="Arial"/>
            </a:endParaRPr>
          </a:p>
        </p:txBody>
      </p:sp>
      <p:pic>
        <p:nvPicPr>
          <p:cNvPr id="13" name="Picture 12">
            <a:extLst>
              <a:ext uri="{FF2B5EF4-FFF2-40B4-BE49-F238E27FC236}">
                <a16:creationId xmlns:a16="http://schemas.microsoft.com/office/drawing/2014/main" id="{F1AFC7F9-E994-69B1-F305-49E1147BA0B4}"/>
              </a:ext>
            </a:extLst>
          </p:cNvPr>
          <p:cNvPicPr>
            <a:picLocks noChangeAspect="1"/>
          </p:cNvPicPr>
          <p:nvPr userDrawn="1"/>
        </p:nvPicPr>
        <p:blipFill>
          <a:blip r:embed="rId2"/>
          <a:stretch>
            <a:fillRect/>
          </a:stretch>
        </p:blipFill>
        <p:spPr>
          <a:xfrm>
            <a:off x="958850" y="555091"/>
            <a:ext cx="2441453" cy="710185"/>
          </a:xfrm>
          <a:prstGeom prst="rect">
            <a:avLst/>
          </a:prstGeom>
        </p:spPr>
      </p:pic>
    </p:spTree>
    <p:extLst>
      <p:ext uri="{BB962C8B-B14F-4D97-AF65-F5344CB8AC3E}">
        <p14:creationId xmlns:p14="http://schemas.microsoft.com/office/powerpoint/2010/main" val="280468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D5D2CA"/>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ED6A75-27E3-01D7-F3BB-99990D4E656C}"/>
              </a:ext>
            </a:extLst>
          </p:cNvPr>
          <p:cNvSpPr>
            <a:spLocks noGrp="1"/>
          </p:cNvSpPr>
          <p:nvPr>
            <p:ph type="body" sz="quarter" idx="13" hasCustomPrompt="1"/>
          </p:nvPr>
        </p:nvSpPr>
        <p:spPr>
          <a:xfrm>
            <a:off x="958851" y="2089397"/>
            <a:ext cx="10274299" cy="1039812"/>
          </a:xfrm>
          <a:prstGeom prst="rect">
            <a:avLst/>
          </a:prstGeom>
        </p:spPr>
        <p:txBody>
          <a:bodyPr/>
          <a:lstStyle>
            <a:lvl1pPr marL="0" indent="0">
              <a:lnSpc>
                <a:spcPct val="70000"/>
              </a:lnSpc>
              <a:buNone/>
              <a:defRPr sz="7200" b="0">
                <a:latin typeface="+mn-lt"/>
              </a:defRPr>
            </a:lvl1pPr>
          </a:lstStyle>
          <a:p>
            <a:pPr lvl="0"/>
            <a:r>
              <a:rPr lang="en-US" dirty="0"/>
              <a:t>Section heading</a:t>
            </a:r>
          </a:p>
        </p:txBody>
      </p:sp>
      <p:sp>
        <p:nvSpPr>
          <p:cNvPr id="5" name="Text Placeholder 24">
            <a:extLst>
              <a:ext uri="{FF2B5EF4-FFF2-40B4-BE49-F238E27FC236}">
                <a16:creationId xmlns:a16="http://schemas.microsoft.com/office/drawing/2014/main" id="{217FAA4D-52E4-2D2E-00D2-E3EF84F998EC}"/>
              </a:ext>
            </a:extLst>
          </p:cNvPr>
          <p:cNvSpPr>
            <a:spLocks noGrp="1"/>
          </p:cNvSpPr>
          <p:nvPr>
            <p:ph type="body" sz="quarter" idx="12" hasCustomPrompt="1"/>
          </p:nvPr>
        </p:nvSpPr>
        <p:spPr>
          <a:xfrm>
            <a:off x="958851" y="3201401"/>
            <a:ext cx="10274300" cy="1293162"/>
          </a:xfrm>
          <a:prstGeom prst="rect">
            <a:avLst/>
          </a:prstGeom>
        </p:spPr>
        <p:txBody>
          <a:bodyPr/>
          <a:lstStyle>
            <a:lvl1pPr marL="0" indent="0">
              <a:buNone/>
              <a:defRPr/>
            </a:lvl1pPr>
          </a:lstStyle>
          <a:p>
            <a:pPr lvl="0"/>
            <a:r>
              <a:rPr lang="en-US" dirty="0"/>
              <a:t>Subheading</a:t>
            </a:r>
          </a:p>
        </p:txBody>
      </p:sp>
    </p:spTree>
    <p:extLst>
      <p:ext uri="{BB962C8B-B14F-4D97-AF65-F5344CB8AC3E}">
        <p14:creationId xmlns:p14="http://schemas.microsoft.com/office/powerpoint/2010/main" val="35628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D5D2CA"/>
        </a:solidFill>
        <a:effectLst/>
      </p:bgPr>
    </p:bg>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C55E23C4-6032-39FA-5C60-632FC2FA4495}"/>
              </a:ext>
            </a:extLst>
          </p:cNvPr>
          <p:cNvSpPr txBox="1">
            <a:spLocks/>
          </p:cNvSpPr>
          <p:nvPr userDrawn="1"/>
        </p:nvSpPr>
        <p:spPr>
          <a:xfrm>
            <a:off x="971801" y="1220788"/>
            <a:ext cx="6937372" cy="13557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B2E7D9DE-3E8A-FC9D-177D-5323902CC424}"/>
              </a:ext>
            </a:extLst>
          </p:cNvPr>
          <p:cNvSpPr>
            <a:spLocks noGrp="1"/>
          </p:cNvSpPr>
          <p:nvPr>
            <p:ph type="body" sz="quarter" idx="10" hasCustomPrompt="1"/>
          </p:nvPr>
        </p:nvSpPr>
        <p:spPr>
          <a:xfrm>
            <a:off x="971550" y="1220788"/>
            <a:ext cx="8101013" cy="1429945"/>
          </a:xfrm>
          <a:prstGeom prst="rect">
            <a:avLst/>
          </a:prstGeom>
        </p:spPr>
        <p:txBody>
          <a:bodyPr/>
          <a:lstStyle>
            <a:lvl1pPr marL="0" indent="0">
              <a:buNone/>
              <a:defRPr/>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solidFill>
                  <a:prstClr val="black">
                    <a:lumMod val="95000"/>
                    <a:lumOff val="5000"/>
                  </a:prstClr>
                </a:solidFill>
                <a:cs typeface="Arial"/>
              </a:rPr>
              <a:t>Introduction text. Introduction text. Introduction text. Introduction text. Introduction text. Introduction text.</a:t>
            </a:r>
          </a:p>
          <a:p>
            <a:pPr lvl="0"/>
            <a:endParaRPr lang="en-US" dirty="0"/>
          </a:p>
        </p:txBody>
      </p:sp>
      <p:sp>
        <p:nvSpPr>
          <p:cNvPr id="5" name="Text Placeholder 32">
            <a:extLst>
              <a:ext uri="{FF2B5EF4-FFF2-40B4-BE49-F238E27FC236}">
                <a16:creationId xmlns:a16="http://schemas.microsoft.com/office/drawing/2014/main" id="{025CEE17-43F3-14A9-1409-9A325FEAEB8A}"/>
              </a:ext>
            </a:extLst>
          </p:cNvPr>
          <p:cNvSpPr>
            <a:spLocks noGrp="1"/>
          </p:cNvSpPr>
          <p:nvPr>
            <p:ph type="body" sz="quarter" idx="20" hasCustomPrompt="1"/>
          </p:nvPr>
        </p:nvSpPr>
        <p:spPr>
          <a:xfrm>
            <a:off x="970883" y="2776538"/>
            <a:ext cx="4933030" cy="2909887"/>
          </a:xfrm>
          <a:prstGeom prst="rect">
            <a:avLst/>
          </a:prstGeom>
        </p:spPr>
        <p:txBody>
          <a:bodyPr/>
          <a:lstStyle>
            <a:lvl1pPr marL="0" indent="0">
              <a:buNone/>
              <a:defRPr sz="2000"/>
            </a:lvl1pPr>
            <a:lvl2pPr marL="0">
              <a:defRPr sz="2000"/>
            </a:lvl2pPr>
          </a:lstStyle>
          <a:p>
            <a:pPr lvl="0"/>
            <a:r>
              <a:rPr lang="en-US" dirty="0"/>
              <a:t>Body text</a:t>
            </a:r>
          </a:p>
          <a:p>
            <a:pPr lvl="1"/>
            <a:r>
              <a:rPr lang="en-US" dirty="0"/>
              <a:t>Bullet text</a:t>
            </a:r>
          </a:p>
        </p:txBody>
      </p:sp>
    </p:spTree>
    <p:extLst>
      <p:ext uri="{BB962C8B-B14F-4D97-AF65-F5344CB8AC3E}">
        <p14:creationId xmlns:p14="http://schemas.microsoft.com/office/powerpoint/2010/main" val="141023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5" name="Picture Placeholder 21">
            <a:extLst>
              <a:ext uri="{FF2B5EF4-FFF2-40B4-BE49-F238E27FC236}">
                <a16:creationId xmlns:a16="http://schemas.microsoft.com/office/drawing/2014/main" id="{4F4984C6-F4C1-4EBE-7F42-F51E788A2548}"/>
              </a:ext>
            </a:extLst>
          </p:cNvPr>
          <p:cNvSpPr>
            <a:spLocks noGrp="1"/>
          </p:cNvSpPr>
          <p:nvPr>
            <p:ph type="pic" sz="quarter" idx="17"/>
          </p:nvPr>
        </p:nvSpPr>
        <p:spPr>
          <a:xfrm>
            <a:off x="6300120" y="1920222"/>
            <a:ext cx="4933030" cy="3531755"/>
          </a:xfrm>
          <a:prstGeom prst="rect">
            <a:avLst/>
          </a:prstGeom>
        </p:spPr>
        <p:txBody>
          <a:bodyPr/>
          <a:lstStyle/>
          <a:p>
            <a:r>
              <a:rPr lang="en-US"/>
              <a:t>Click icon to add picture</a:t>
            </a:r>
            <a:endParaRPr lang="en-AU" dirty="0"/>
          </a:p>
        </p:txBody>
      </p:sp>
      <p:sp>
        <p:nvSpPr>
          <p:cNvPr id="9" name="Title 23">
            <a:extLst>
              <a:ext uri="{FF2B5EF4-FFF2-40B4-BE49-F238E27FC236}">
                <a16:creationId xmlns:a16="http://schemas.microsoft.com/office/drawing/2014/main" id="{E194AC54-BABD-116E-5B74-8EAA5E178B9A}"/>
              </a:ext>
            </a:extLst>
          </p:cNvPr>
          <p:cNvSpPr>
            <a:spLocks noGrp="1"/>
          </p:cNvSpPr>
          <p:nvPr>
            <p:ph type="title" hasCustomPrompt="1"/>
          </p:nvPr>
        </p:nvSpPr>
        <p:spPr>
          <a:xfrm>
            <a:off x="970882" y="728664"/>
            <a:ext cx="10262268" cy="917256"/>
          </a:xfrm>
          <a:prstGeom prst="rect">
            <a:avLst/>
          </a:prstGeom>
        </p:spPr>
        <p:txBody>
          <a:bodyPr/>
          <a:lstStyle>
            <a:lvl1pPr>
              <a:defRPr sz="5000">
                <a:latin typeface="+mn-lt"/>
              </a:defRPr>
            </a:lvl1pPr>
          </a:lstStyle>
          <a:p>
            <a:r>
              <a:rPr lang="en-US" dirty="0"/>
              <a:t>Heading 1</a:t>
            </a:r>
            <a:endParaRPr lang="en-AU" dirty="0"/>
          </a:p>
        </p:txBody>
      </p:sp>
      <p:sp>
        <p:nvSpPr>
          <p:cNvPr id="10" name="Text Placeholder 27">
            <a:extLst>
              <a:ext uri="{FF2B5EF4-FFF2-40B4-BE49-F238E27FC236}">
                <a16:creationId xmlns:a16="http://schemas.microsoft.com/office/drawing/2014/main" id="{D156E6CF-5182-8FC0-0E34-7E6AAEBB3F74}"/>
              </a:ext>
            </a:extLst>
          </p:cNvPr>
          <p:cNvSpPr>
            <a:spLocks noGrp="1"/>
          </p:cNvSpPr>
          <p:nvPr>
            <p:ph type="body" sz="quarter" idx="19" hasCustomPrompt="1"/>
          </p:nvPr>
        </p:nvSpPr>
        <p:spPr>
          <a:xfrm>
            <a:off x="970883" y="1928218"/>
            <a:ext cx="4933030" cy="631825"/>
          </a:xfrm>
          <a:prstGeom prst="rect">
            <a:avLst/>
          </a:prstGeom>
        </p:spPr>
        <p:txBody>
          <a:bodyPr/>
          <a:lstStyle>
            <a:lvl1pPr marL="0" indent="0">
              <a:buNone/>
              <a:defRPr sz="3000" b="1"/>
            </a:lvl1pPr>
          </a:lstStyle>
          <a:p>
            <a:pPr lvl="0"/>
            <a:r>
              <a:rPr lang="en-US" dirty="0"/>
              <a:t>Heading 2</a:t>
            </a:r>
          </a:p>
        </p:txBody>
      </p:sp>
      <p:sp>
        <p:nvSpPr>
          <p:cNvPr id="11" name="Text Placeholder 32">
            <a:extLst>
              <a:ext uri="{FF2B5EF4-FFF2-40B4-BE49-F238E27FC236}">
                <a16:creationId xmlns:a16="http://schemas.microsoft.com/office/drawing/2014/main" id="{070F5C1E-0757-AE70-B4E2-4B5B4CAAB7AC}"/>
              </a:ext>
            </a:extLst>
          </p:cNvPr>
          <p:cNvSpPr>
            <a:spLocks noGrp="1"/>
          </p:cNvSpPr>
          <p:nvPr>
            <p:ph type="body" sz="quarter" idx="20" hasCustomPrompt="1"/>
          </p:nvPr>
        </p:nvSpPr>
        <p:spPr>
          <a:xfrm>
            <a:off x="970883" y="2776538"/>
            <a:ext cx="4933030" cy="2909887"/>
          </a:xfrm>
          <a:prstGeom prst="rect">
            <a:avLst/>
          </a:prstGeom>
        </p:spPr>
        <p:txBody>
          <a:bodyPr/>
          <a:lstStyle>
            <a:lvl1pPr marL="0" indent="0">
              <a:buNone/>
              <a:defRPr sz="2000"/>
            </a:lvl1pPr>
            <a:lvl2pPr marL="0">
              <a:defRPr sz="2000"/>
            </a:lvl2pPr>
          </a:lstStyle>
          <a:p>
            <a:pPr lvl="0"/>
            <a:r>
              <a:rPr lang="en-US" dirty="0"/>
              <a:t>Body text</a:t>
            </a:r>
          </a:p>
          <a:p>
            <a:pPr lvl="1"/>
            <a:r>
              <a:rPr lang="en-US" dirty="0"/>
              <a:t>Bullet text</a:t>
            </a:r>
          </a:p>
        </p:txBody>
      </p:sp>
    </p:spTree>
    <p:extLst>
      <p:ext uri="{BB962C8B-B14F-4D97-AF65-F5344CB8AC3E}">
        <p14:creationId xmlns:p14="http://schemas.microsoft.com/office/powerpoint/2010/main" val="3666778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9" name="Title 23">
            <a:extLst>
              <a:ext uri="{FF2B5EF4-FFF2-40B4-BE49-F238E27FC236}">
                <a16:creationId xmlns:a16="http://schemas.microsoft.com/office/drawing/2014/main" id="{E194AC54-BABD-116E-5B74-8EAA5E178B9A}"/>
              </a:ext>
            </a:extLst>
          </p:cNvPr>
          <p:cNvSpPr>
            <a:spLocks noGrp="1"/>
          </p:cNvSpPr>
          <p:nvPr>
            <p:ph type="title" hasCustomPrompt="1"/>
          </p:nvPr>
        </p:nvSpPr>
        <p:spPr>
          <a:xfrm>
            <a:off x="970882" y="728664"/>
            <a:ext cx="10262268" cy="917256"/>
          </a:xfrm>
          <a:prstGeom prst="rect">
            <a:avLst/>
          </a:prstGeom>
        </p:spPr>
        <p:txBody>
          <a:bodyPr/>
          <a:lstStyle>
            <a:lvl1pPr>
              <a:defRPr sz="5000">
                <a:latin typeface="+mn-lt"/>
              </a:defRPr>
            </a:lvl1pPr>
          </a:lstStyle>
          <a:p>
            <a:r>
              <a:rPr lang="en-US" dirty="0"/>
              <a:t>Heading 1</a:t>
            </a:r>
            <a:endParaRPr lang="en-AU" dirty="0"/>
          </a:p>
        </p:txBody>
      </p:sp>
      <p:sp>
        <p:nvSpPr>
          <p:cNvPr id="10" name="Text Placeholder 27">
            <a:extLst>
              <a:ext uri="{FF2B5EF4-FFF2-40B4-BE49-F238E27FC236}">
                <a16:creationId xmlns:a16="http://schemas.microsoft.com/office/drawing/2014/main" id="{D156E6CF-5182-8FC0-0E34-7E6AAEBB3F74}"/>
              </a:ext>
            </a:extLst>
          </p:cNvPr>
          <p:cNvSpPr>
            <a:spLocks noGrp="1"/>
          </p:cNvSpPr>
          <p:nvPr>
            <p:ph type="body" sz="quarter" idx="19" hasCustomPrompt="1"/>
          </p:nvPr>
        </p:nvSpPr>
        <p:spPr>
          <a:xfrm>
            <a:off x="970883" y="1928218"/>
            <a:ext cx="4933030" cy="631825"/>
          </a:xfrm>
          <a:prstGeom prst="rect">
            <a:avLst/>
          </a:prstGeom>
        </p:spPr>
        <p:txBody>
          <a:bodyPr/>
          <a:lstStyle>
            <a:lvl1pPr marL="0" indent="0">
              <a:buNone/>
              <a:defRPr sz="3000" b="1"/>
            </a:lvl1pPr>
          </a:lstStyle>
          <a:p>
            <a:pPr lvl="0"/>
            <a:r>
              <a:rPr lang="en-US" dirty="0"/>
              <a:t>Heading 2</a:t>
            </a:r>
          </a:p>
        </p:txBody>
      </p:sp>
      <p:sp>
        <p:nvSpPr>
          <p:cNvPr id="11" name="Text Placeholder 32">
            <a:extLst>
              <a:ext uri="{FF2B5EF4-FFF2-40B4-BE49-F238E27FC236}">
                <a16:creationId xmlns:a16="http://schemas.microsoft.com/office/drawing/2014/main" id="{070F5C1E-0757-AE70-B4E2-4B5B4CAAB7AC}"/>
              </a:ext>
            </a:extLst>
          </p:cNvPr>
          <p:cNvSpPr>
            <a:spLocks noGrp="1"/>
          </p:cNvSpPr>
          <p:nvPr>
            <p:ph type="body" sz="quarter" idx="20" hasCustomPrompt="1"/>
          </p:nvPr>
        </p:nvSpPr>
        <p:spPr>
          <a:xfrm>
            <a:off x="970883" y="2776538"/>
            <a:ext cx="4933030" cy="2909887"/>
          </a:xfrm>
          <a:prstGeom prst="rect">
            <a:avLst/>
          </a:prstGeom>
        </p:spPr>
        <p:txBody>
          <a:bodyPr/>
          <a:lstStyle>
            <a:lvl1pPr marL="0" indent="0">
              <a:buNone/>
              <a:defRPr sz="2000"/>
            </a:lvl1pPr>
            <a:lvl2pPr marL="0">
              <a:defRPr sz="2000"/>
            </a:lvl2pPr>
          </a:lstStyle>
          <a:p>
            <a:pPr lvl="0"/>
            <a:r>
              <a:rPr lang="en-US" dirty="0"/>
              <a:t>Body text</a:t>
            </a:r>
          </a:p>
          <a:p>
            <a:pPr lvl="1"/>
            <a:r>
              <a:rPr lang="en-US" dirty="0"/>
              <a:t>Bullet text</a:t>
            </a:r>
          </a:p>
        </p:txBody>
      </p:sp>
    </p:spTree>
    <p:extLst>
      <p:ext uri="{BB962C8B-B14F-4D97-AF65-F5344CB8AC3E}">
        <p14:creationId xmlns:p14="http://schemas.microsoft.com/office/powerpoint/2010/main" val="18528584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2A41B53-10F7-D34B-6D53-FA441CB8E1F6}"/>
              </a:ext>
            </a:extLst>
          </p:cNvPr>
          <p:cNvCxnSpPr/>
          <p:nvPr userDrawn="1"/>
        </p:nvCxnSpPr>
        <p:spPr>
          <a:xfrm flipH="1" flipV="1">
            <a:off x="956267" y="6396041"/>
            <a:ext cx="0" cy="206375"/>
          </a:xfrm>
          <a:prstGeom prst="line">
            <a:avLst/>
          </a:prstGeom>
          <a:noFill/>
          <a:ln w="6350" cap="flat" cmpd="sng" algn="ctr">
            <a:solidFill>
              <a:srgbClr val="776F65">
                <a:lumMod val="50000"/>
              </a:srgbClr>
            </a:solidFill>
            <a:prstDash val="solid"/>
          </a:ln>
          <a:effectLst/>
        </p:spPr>
      </p:cxnSp>
      <p:sp>
        <p:nvSpPr>
          <p:cNvPr id="9" name="Title 1">
            <a:extLst>
              <a:ext uri="{FF2B5EF4-FFF2-40B4-BE49-F238E27FC236}">
                <a16:creationId xmlns:a16="http://schemas.microsoft.com/office/drawing/2014/main" id="{E46191FC-A9DC-187F-65D8-B1AA3A0362FF}"/>
              </a:ext>
            </a:extLst>
          </p:cNvPr>
          <p:cNvSpPr txBox="1"/>
          <p:nvPr userDrawn="1"/>
        </p:nvSpPr>
        <p:spPr bwMode="auto">
          <a:xfrm>
            <a:off x="4711433" y="6380166"/>
            <a:ext cx="196638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lnSpc>
                <a:spcPts val="1000"/>
              </a:lnSpc>
              <a:spcBef>
                <a:spcPct val="0"/>
              </a:spcBef>
              <a:spcAft>
                <a:spcPct val="0"/>
              </a:spcAft>
            </a:pPr>
            <a:endParaRPr lang="en-GB" altLang="en-US" sz="900" dirty="0">
              <a:solidFill>
                <a:srgbClr val="776F65">
                  <a:lumMod val="50000"/>
                </a:srgbClr>
              </a:solidFill>
              <a:latin typeface="Calibri" panose="020F0502020204030204" pitchFamily="34" charset="0"/>
              <a:cs typeface="Arial"/>
            </a:endParaRPr>
          </a:p>
          <a:p>
            <a:pPr fontAlgn="base">
              <a:lnSpc>
                <a:spcPts val="1000"/>
              </a:lnSpc>
              <a:spcBef>
                <a:spcPct val="0"/>
              </a:spcBef>
              <a:spcAft>
                <a:spcPct val="0"/>
              </a:spcAft>
            </a:pPr>
            <a:r>
              <a:rPr lang="en-GB" altLang="en-US" sz="900" dirty="0">
                <a:solidFill>
                  <a:srgbClr val="776F65">
                    <a:lumMod val="50000"/>
                  </a:srgbClr>
                </a:solidFill>
                <a:latin typeface="Calibri" panose="020F0502020204030204" pitchFamily="34" charset="0"/>
                <a:cs typeface="Arial"/>
              </a:rPr>
              <a:t>BMSB – Industry Information Session</a:t>
            </a:r>
          </a:p>
        </p:txBody>
      </p:sp>
      <p:cxnSp>
        <p:nvCxnSpPr>
          <p:cNvPr id="10" name="Straight Connector 9">
            <a:extLst>
              <a:ext uri="{FF2B5EF4-FFF2-40B4-BE49-F238E27FC236}">
                <a16:creationId xmlns:a16="http://schemas.microsoft.com/office/drawing/2014/main" id="{D75DC23D-92D6-E747-AF77-E5D8A0C0A4C1}"/>
              </a:ext>
            </a:extLst>
          </p:cNvPr>
          <p:cNvCxnSpPr/>
          <p:nvPr userDrawn="1"/>
        </p:nvCxnSpPr>
        <p:spPr>
          <a:xfrm flipH="1" flipV="1">
            <a:off x="4605597" y="6397628"/>
            <a:ext cx="0" cy="206375"/>
          </a:xfrm>
          <a:prstGeom prst="line">
            <a:avLst/>
          </a:prstGeom>
          <a:noFill/>
          <a:ln w="6350" cap="flat" cmpd="sng" algn="ctr">
            <a:solidFill>
              <a:srgbClr val="776F65">
                <a:lumMod val="50000"/>
              </a:srgbClr>
            </a:solidFill>
            <a:prstDash val="solid"/>
          </a:ln>
          <a:effectLst/>
        </p:spPr>
      </p:cxnSp>
      <p:sp>
        <p:nvSpPr>
          <p:cNvPr id="11" name="Title 1">
            <a:extLst>
              <a:ext uri="{FF2B5EF4-FFF2-40B4-BE49-F238E27FC236}">
                <a16:creationId xmlns:a16="http://schemas.microsoft.com/office/drawing/2014/main" id="{C747CF21-FEEA-85D4-0164-A1DCA9752864}"/>
              </a:ext>
            </a:extLst>
          </p:cNvPr>
          <p:cNvSpPr txBox="1"/>
          <p:nvPr userDrawn="1"/>
        </p:nvSpPr>
        <p:spPr bwMode="auto">
          <a:xfrm>
            <a:off x="10999967" y="6381750"/>
            <a:ext cx="60536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lnSpc>
                <a:spcPts val="1000"/>
              </a:lnSpc>
              <a:spcBef>
                <a:spcPct val="0"/>
              </a:spcBef>
              <a:spcAft>
                <a:spcPct val="0"/>
              </a:spcAft>
            </a:pPr>
            <a:fld id="{4F061296-42C2-1443-8274-6B17F3E28B7C}" type="slidenum">
              <a:rPr lang="en-GB" altLang="en-US" sz="900">
                <a:solidFill>
                  <a:srgbClr val="776F65">
                    <a:lumMod val="50000"/>
                  </a:srgbClr>
                </a:solidFill>
                <a:latin typeface="Calibri" panose="020F0502020204030204" pitchFamily="34" charset="0"/>
                <a:cs typeface="Arial"/>
              </a:rPr>
              <a:pPr fontAlgn="base">
                <a:lnSpc>
                  <a:spcPts val="1000"/>
                </a:lnSpc>
                <a:spcBef>
                  <a:spcPct val="0"/>
                </a:spcBef>
                <a:spcAft>
                  <a:spcPct val="0"/>
                </a:spcAft>
              </a:pPr>
              <a:t>‹#›</a:t>
            </a:fld>
            <a:endParaRPr lang="en-GB" altLang="en-US" sz="900" dirty="0">
              <a:solidFill>
                <a:srgbClr val="776F65">
                  <a:lumMod val="50000"/>
                </a:srgbClr>
              </a:solidFill>
              <a:latin typeface="Calibri" panose="020F0502020204030204" pitchFamily="34" charset="0"/>
              <a:cs typeface="Arial"/>
            </a:endParaRPr>
          </a:p>
        </p:txBody>
      </p:sp>
      <p:cxnSp>
        <p:nvCxnSpPr>
          <p:cNvPr id="12" name="Straight Connector 11">
            <a:extLst>
              <a:ext uri="{FF2B5EF4-FFF2-40B4-BE49-F238E27FC236}">
                <a16:creationId xmlns:a16="http://schemas.microsoft.com/office/drawing/2014/main" id="{FBA8CD06-D784-7947-F010-796C2FF25916}"/>
              </a:ext>
            </a:extLst>
          </p:cNvPr>
          <p:cNvCxnSpPr/>
          <p:nvPr userDrawn="1"/>
        </p:nvCxnSpPr>
        <p:spPr>
          <a:xfrm flipH="1" flipV="1">
            <a:off x="10896247" y="6397628"/>
            <a:ext cx="0" cy="206375"/>
          </a:xfrm>
          <a:prstGeom prst="line">
            <a:avLst/>
          </a:prstGeom>
          <a:noFill/>
          <a:ln w="6350" cap="flat" cmpd="sng" algn="ctr">
            <a:solidFill>
              <a:srgbClr val="776F65">
                <a:lumMod val="50000"/>
              </a:srgbClr>
            </a:solidFill>
            <a:prstDash val="solid"/>
          </a:ln>
          <a:effectLst/>
        </p:spPr>
      </p:cxnSp>
      <p:cxnSp>
        <p:nvCxnSpPr>
          <p:cNvPr id="14" name="Straight Connector 13">
            <a:extLst>
              <a:ext uri="{FF2B5EF4-FFF2-40B4-BE49-F238E27FC236}">
                <a16:creationId xmlns:a16="http://schemas.microsoft.com/office/drawing/2014/main" id="{1E358A3F-3492-1901-8487-17D13F36458C}"/>
              </a:ext>
            </a:extLst>
          </p:cNvPr>
          <p:cNvCxnSpPr/>
          <p:nvPr userDrawn="1"/>
        </p:nvCxnSpPr>
        <p:spPr>
          <a:xfrm flipH="1" flipV="1">
            <a:off x="9238980" y="6391278"/>
            <a:ext cx="0" cy="206375"/>
          </a:xfrm>
          <a:prstGeom prst="line">
            <a:avLst/>
          </a:prstGeom>
          <a:noFill/>
          <a:ln w="6350" cap="flat" cmpd="sng" algn="ctr">
            <a:solidFill>
              <a:srgbClr val="776F65">
                <a:lumMod val="50000"/>
              </a:srgbClr>
            </a:solidFill>
            <a:prstDash val="solid"/>
          </a:ln>
          <a:effectLst/>
        </p:spPr>
      </p:cxnSp>
      <p:sp>
        <p:nvSpPr>
          <p:cNvPr id="15" name="Title 1">
            <a:extLst>
              <a:ext uri="{FF2B5EF4-FFF2-40B4-BE49-F238E27FC236}">
                <a16:creationId xmlns:a16="http://schemas.microsoft.com/office/drawing/2014/main" id="{825061E4-52D5-719F-C273-82024DA970F5}"/>
              </a:ext>
            </a:extLst>
          </p:cNvPr>
          <p:cNvSpPr txBox="1"/>
          <p:nvPr userDrawn="1"/>
        </p:nvSpPr>
        <p:spPr bwMode="auto">
          <a:xfrm>
            <a:off x="1059984" y="6380166"/>
            <a:ext cx="328534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lnSpc>
                <a:spcPts val="1000"/>
              </a:lnSpc>
              <a:spcBef>
                <a:spcPct val="0"/>
              </a:spcBef>
              <a:spcAft>
                <a:spcPct val="0"/>
              </a:spcAft>
            </a:pPr>
            <a:endParaRPr lang="en-GB" altLang="en-US" sz="900" dirty="0">
              <a:solidFill>
                <a:srgbClr val="776F65">
                  <a:lumMod val="50000"/>
                </a:srgbClr>
              </a:solidFill>
              <a:latin typeface="Calibri" panose="020F0502020204030204" pitchFamily="34" charset="0"/>
              <a:cs typeface="Arial"/>
            </a:endParaRPr>
          </a:p>
          <a:p>
            <a:pPr fontAlgn="base">
              <a:lnSpc>
                <a:spcPts val="1000"/>
              </a:lnSpc>
              <a:spcBef>
                <a:spcPct val="0"/>
              </a:spcBef>
              <a:spcAft>
                <a:spcPct val="0"/>
              </a:spcAft>
            </a:pPr>
            <a:r>
              <a:rPr lang="en-US" altLang="en-US" sz="900" dirty="0">
                <a:solidFill>
                  <a:srgbClr val="776F65">
                    <a:lumMod val="50000"/>
                  </a:srgbClr>
                </a:solidFill>
                <a:latin typeface="Calibri" panose="020F0502020204030204" pitchFamily="34" charset="0"/>
                <a:cs typeface="Arial"/>
              </a:rPr>
              <a:t>Department of Agriculture, Fisheries and Forestry</a:t>
            </a:r>
          </a:p>
        </p:txBody>
      </p:sp>
      <p:sp>
        <p:nvSpPr>
          <p:cNvPr id="16" name="Date Placeholder 3">
            <a:extLst>
              <a:ext uri="{FF2B5EF4-FFF2-40B4-BE49-F238E27FC236}">
                <a16:creationId xmlns:a16="http://schemas.microsoft.com/office/drawing/2014/main" id="{1A864083-43B7-0C9F-4FD7-8B6D8DEC7BBF}"/>
              </a:ext>
            </a:extLst>
          </p:cNvPr>
          <p:cNvSpPr>
            <a:spLocks noGrp="1"/>
          </p:cNvSpPr>
          <p:nvPr userDrawn="1"/>
        </p:nvSpPr>
        <p:spPr>
          <a:xfrm>
            <a:off x="9334674" y="6388896"/>
            <a:ext cx="655724" cy="206375"/>
          </a:xfrm>
          <a:prstGeom prst="rect">
            <a:avLst/>
          </a:prstGeom>
        </p:spPr>
        <p:txBody>
          <a:bodyPr vert="horz" lIns="0" tIns="0" rIns="0" bIns="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FCD54C-0F3D-4DD1-A4FD-81693BF393A1}" type="datetime4">
              <a:rPr lang="en-AU" sz="900" smtClean="0">
                <a:solidFill>
                  <a:schemeClr val="tx1">
                    <a:lumMod val="95000"/>
                    <a:lumOff val="5000"/>
                  </a:schemeClr>
                </a:solidFill>
              </a:rPr>
              <a:pPr/>
              <a:t>19 October 2023</a:t>
            </a:fld>
            <a:endParaRPr lang="en-AU" sz="900" dirty="0">
              <a:solidFill>
                <a:schemeClr val="tx1">
                  <a:lumMod val="95000"/>
                  <a:lumOff val="5000"/>
                </a:schemeClr>
              </a:solidFill>
            </a:endParaRPr>
          </a:p>
        </p:txBody>
      </p:sp>
    </p:spTree>
    <p:extLst>
      <p:ext uri="{BB962C8B-B14F-4D97-AF65-F5344CB8AC3E}">
        <p14:creationId xmlns:p14="http://schemas.microsoft.com/office/powerpoint/2010/main" val="3952524912"/>
      </p:ext>
    </p:extLst>
  </p:cSld>
  <p:clrMap bg1="lt1" tx1="dk1" bg2="lt2" tx2="dk2" accent1="accent1" accent2="accent2" accent3="accent3" accent4="accent4" accent5="accent5" accent6="accent6" hlink="hlink" folHlink="folHlink"/>
  <p:sldLayoutIdLst>
    <p:sldLayoutId id="2147483685" r:id="rId1"/>
    <p:sldLayoutId id="2147483694" r:id="rId2"/>
    <p:sldLayoutId id="2147483690" r:id="rId3"/>
    <p:sldLayoutId id="2147483672" r:id="rId4"/>
    <p:sldLayoutId id="2147483692" r:id="rId5"/>
    <p:sldLayoutId id="2147483693" r:id="rId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19" userDrawn="1">
          <p15:clr>
            <a:srgbClr val="F26B43"/>
          </p15:clr>
        </p15:guide>
        <p15:guide id="2" pos="604" userDrawn="1">
          <p15:clr>
            <a:srgbClr val="F26B43"/>
          </p15:clr>
        </p15:guide>
        <p15:guide id="3" orient="horz" pos="459" userDrawn="1">
          <p15:clr>
            <a:srgbClr val="F26B43"/>
          </p15:clr>
        </p15:guide>
        <p15:guide id="4" pos="7076" userDrawn="1">
          <p15:clr>
            <a:srgbClr val="F26B43"/>
          </p15:clr>
        </p15:guide>
        <p15:guide id="5" orient="horz" pos="3861" userDrawn="1">
          <p15:clr>
            <a:srgbClr val="F26B43"/>
          </p15:clr>
        </p15:guide>
        <p15:guide id="6" pos="39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agriculture.gov.au/biosecurity-trade/import/before/brown-marmorated-stink-bugs/offshore-bmsb-treatment-providers-scheme/treatment-guidanc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agriculture.gov.au/biosecurity-trade/import/before/prepare/treatment-outside-australia/offshore-treatment-provider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spp@aff.gov.au"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agriculture.gov.au/bmsb" TargetMode="External"/><Relationship Id="rId7" Type="http://schemas.openxmlformats.org/officeDocument/2006/relationships/hyperlink" Target="mailto:BMSBtreatments@aff.gov.au"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mailto:safeguarding@aff.gov.au" TargetMode="External"/><Relationship Id="rId5" Type="http://schemas.openxmlformats.org/officeDocument/2006/relationships/hyperlink" Target="mailto:spp@aff.gov.au" TargetMode="External"/><Relationship Id="rId4" Type="http://schemas.openxmlformats.org/officeDocument/2006/relationships/hyperlink" Target="https://subscribe.agriculture.gov.au/subscribe" TargetMode="Externa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27137E-A442-8DF3-4EC9-82F90AB416C3}"/>
              </a:ext>
            </a:extLst>
          </p:cNvPr>
          <p:cNvSpPr>
            <a:spLocks noGrp="1"/>
          </p:cNvSpPr>
          <p:nvPr>
            <p:ph type="title"/>
          </p:nvPr>
        </p:nvSpPr>
        <p:spPr/>
        <p:txBody>
          <a:bodyPr/>
          <a:lstStyle/>
          <a:p>
            <a:r>
              <a:rPr lang="en-AU" dirty="0"/>
              <a:t>Industry Information Session </a:t>
            </a:r>
          </a:p>
        </p:txBody>
      </p:sp>
      <p:sp>
        <p:nvSpPr>
          <p:cNvPr id="2" name="Text Placeholder 1">
            <a:extLst>
              <a:ext uri="{FF2B5EF4-FFF2-40B4-BE49-F238E27FC236}">
                <a16:creationId xmlns:a16="http://schemas.microsoft.com/office/drawing/2014/main" id="{CB79BC7C-AFB5-D872-9514-2C12E810BA6A}"/>
              </a:ext>
            </a:extLst>
          </p:cNvPr>
          <p:cNvSpPr>
            <a:spLocks noGrp="1"/>
          </p:cNvSpPr>
          <p:nvPr>
            <p:ph type="body" sz="quarter" idx="11"/>
          </p:nvPr>
        </p:nvSpPr>
        <p:spPr/>
        <p:txBody>
          <a:bodyPr/>
          <a:lstStyle/>
          <a:p>
            <a:r>
              <a:rPr lang="en-AU" sz="2000" dirty="0"/>
              <a:t>Brown Marmorated Stink Bug (BMSB) Seasonal measures</a:t>
            </a:r>
          </a:p>
          <a:p>
            <a:endParaRPr lang="en-AU" dirty="0"/>
          </a:p>
        </p:txBody>
      </p:sp>
      <p:sp>
        <p:nvSpPr>
          <p:cNvPr id="4" name="Text Placeholder 3">
            <a:extLst>
              <a:ext uri="{FF2B5EF4-FFF2-40B4-BE49-F238E27FC236}">
                <a16:creationId xmlns:a16="http://schemas.microsoft.com/office/drawing/2014/main" id="{5BE994E7-6A93-49FA-3429-8B7FC7BEA028}"/>
              </a:ext>
            </a:extLst>
          </p:cNvPr>
          <p:cNvSpPr>
            <a:spLocks noGrp="1"/>
          </p:cNvSpPr>
          <p:nvPr>
            <p:ph type="body" sz="quarter" idx="16"/>
          </p:nvPr>
        </p:nvSpPr>
        <p:spPr/>
        <p:txBody>
          <a:bodyPr/>
          <a:lstStyle/>
          <a:p>
            <a:r>
              <a:rPr lang="en-AU" dirty="0"/>
              <a:t>August 2023</a:t>
            </a:r>
          </a:p>
        </p:txBody>
      </p:sp>
      <p:pic>
        <p:nvPicPr>
          <p:cNvPr id="9" name="Picture Placeholder 8">
            <a:extLst>
              <a:ext uri="{FF2B5EF4-FFF2-40B4-BE49-F238E27FC236}">
                <a16:creationId xmlns:a16="http://schemas.microsoft.com/office/drawing/2014/main" id="{180A9F4B-89D3-B55E-0C04-1F0EC8656A0E}"/>
              </a:ext>
              <a:ext uri="{C183D7F6-B498-43B3-948B-1728B52AA6E4}">
                <adec:decorative xmlns:adec="http://schemas.microsoft.com/office/drawing/2017/decorative" val="1"/>
              </a:ext>
            </a:extLst>
          </p:cNvPr>
          <p:cNvPicPr>
            <a:picLocks noGrp="1" noChangeAspect="1"/>
          </p:cNvPicPr>
          <p:nvPr>
            <p:ph type="pic" sz="quarter" idx="12"/>
          </p:nvPr>
        </p:nvPicPr>
        <p:blipFill>
          <a:blip r:embed="rId3"/>
          <a:srcRect t="8864" b="8864"/>
          <a:stretch>
            <a:fillRect/>
          </a:stretch>
        </p:blipFill>
        <p:spPr>
          <a:xfrm>
            <a:off x="6288088" y="2070100"/>
            <a:ext cx="4927600" cy="4059238"/>
          </a:xfrm>
          <a:prstGeom prst="rect">
            <a:avLst/>
          </a:prstGeom>
        </p:spPr>
      </p:pic>
      <p:sp>
        <p:nvSpPr>
          <p:cNvPr id="6" name="Text Placeholder 5">
            <a:extLst>
              <a:ext uri="{FF2B5EF4-FFF2-40B4-BE49-F238E27FC236}">
                <a16:creationId xmlns:a16="http://schemas.microsoft.com/office/drawing/2014/main" id="{3257AF91-85BC-14AB-AE76-2B86EA3C468B}"/>
              </a:ext>
            </a:extLst>
          </p:cNvPr>
          <p:cNvSpPr>
            <a:spLocks noGrp="1"/>
          </p:cNvSpPr>
          <p:nvPr>
            <p:ph type="body" sz="quarter" idx="18"/>
          </p:nvPr>
        </p:nvSpPr>
        <p:spPr/>
        <p:txBody>
          <a:bodyPr>
            <a:normAutofit fontScale="92500" lnSpcReduction="20000"/>
          </a:bodyPr>
          <a:lstStyle/>
          <a:p>
            <a:r>
              <a:rPr lang="en-AU" dirty="0"/>
              <a:t>Caryn Scott, A/g Director, Hitchhiker Pests Policy</a:t>
            </a:r>
          </a:p>
        </p:txBody>
      </p:sp>
    </p:spTree>
    <p:extLst>
      <p:ext uri="{BB962C8B-B14F-4D97-AF65-F5344CB8AC3E}">
        <p14:creationId xmlns:p14="http://schemas.microsoft.com/office/powerpoint/2010/main" val="1317464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60A7AB-03A0-3CDD-E1F0-A62341B39A3B}"/>
              </a:ext>
            </a:extLst>
          </p:cNvPr>
          <p:cNvSpPr>
            <a:spLocks noGrp="1"/>
          </p:cNvSpPr>
          <p:nvPr>
            <p:ph type="title" idx="4294967295"/>
          </p:nvPr>
        </p:nvSpPr>
        <p:spPr>
          <a:xfrm>
            <a:off x="800101" y="456603"/>
            <a:ext cx="6381750" cy="53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New, Unused and Not Field Tested (</a:t>
            </a:r>
            <a:r>
              <a:rPr kumimoji="0" lang="en-AU" sz="2800" b="1" i="0" u="none" strike="noStrike" kern="1200" cap="none" spc="0" normalizeH="0" baseline="0" noProof="0" dirty="0" err="1">
                <a:ln>
                  <a:noFill/>
                </a:ln>
                <a:solidFill>
                  <a:schemeClr val="tx1"/>
                </a:solidFill>
                <a:effectLst/>
                <a:uLnTx/>
                <a:uFillTx/>
                <a:latin typeface="+mn-lt"/>
                <a:ea typeface="+mn-ea"/>
                <a:cs typeface="+mn-cs"/>
              </a:rPr>
              <a:t>NUFT</a:t>
            </a:r>
            <a:r>
              <a:rPr kumimoji="0" lang="en-AU" sz="2800" b="1" i="0" u="none" strike="noStrike" kern="1200" cap="none" spc="0" normalizeH="0" baseline="0" noProof="0" dirty="0">
                <a:ln>
                  <a:noFill/>
                </a:ln>
                <a:solidFill>
                  <a:schemeClr val="tx1"/>
                </a:solidFill>
                <a:effectLst/>
                <a:uLnTx/>
                <a:uFillTx/>
                <a:latin typeface="+mn-lt"/>
                <a:ea typeface="+mn-ea"/>
                <a:cs typeface="+mn-cs"/>
              </a:rPr>
              <a:t>)</a:t>
            </a:r>
          </a:p>
        </p:txBody>
      </p:sp>
      <p:sp>
        <p:nvSpPr>
          <p:cNvPr id="3" name="Text Placeholder 2">
            <a:extLst>
              <a:ext uri="{FF2B5EF4-FFF2-40B4-BE49-F238E27FC236}">
                <a16:creationId xmlns:a16="http://schemas.microsoft.com/office/drawing/2014/main" id="{7CE263FF-118A-90C4-8DEF-4C2B0BC28FDE}"/>
              </a:ext>
            </a:extLst>
          </p:cNvPr>
          <p:cNvSpPr>
            <a:spLocks noGrp="1"/>
          </p:cNvSpPr>
          <p:nvPr>
            <p:ph type="body" sz="quarter" idx="20"/>
          </p:nvPr>
        </p:nvSpPr>
        <p:spPr>
          <a:xfrm>
            <a:off x="732758" y="1233487"/>
            <a:ext cx="9363742" cy="4705759"/>
          </a:xfrm>
        </p:spPr>
        <p:txBody>
          <a:bodyPr/>
          <a:lstStyle/>
          <a:p>
            <a:pPr marL="342900" indent="-342900" eaLnBrk="1" hangingPunct="1">
              <a:lnSpc>
                <a:spcPts val="2300"/>
              </a:lnSpc>
              <a:spcAft>
                <a:spcPts val="1000"/>
              </a:spcAft>
              <a:buFont typeface="Arial" panose="020B0604020202020204" pitchFamily="34" charset="0"/>
              <a:buChar char="•"/>
            </a:pPr>
            <a:r>
              <a:rPr lang="en-AU" altLang="en-US" sz="1800" dirty="0">
                <a:latin typeface="Calibri "/>
              </a:rPr>
              <a:t>From 1 December, certain tariffs that can meet all the BMSB NUFT criteria will not be subject to mandatory treatment.</a:t>
            </a:r>
          </a:p>
          <a:p>
            <a:pPr marL="1485900" lvl="2" indent="-342900">
              <a:lnSpc>
                <a:spcPts val="2300"/>
              </a:lnSpc>
              <a:spcAft>
                <a:spcPts val="1000"/>
              </a:spcAft>
            </a:pPr>
            <a:r>
              <a:rPr lang="en-AU" altLang="en-US" sz="1800" dirty="0">
                <a:latin typeface="Calibri "/>
              </a:rPr>
              <a:t>Manufacture must have started on or after 1 December of the current BMSB risk season; and</a:t>
            </a:r>
          </a:p>
          <a:p>
            <a:pPr marL="1485900" lvl="2" indent="-342900">
              <a:lnSpc>
                <a:spcPts val="2300"/>
              </a:lnSpc>
              <a:spcAft>
                <a:spcPts val="1000"/>
              </a:spcAft>
            </a:pPr>
            <a:r>
              <a:rPr lang="en-AU" altLang="en-US" sz="1800" dirty="0">
                <a:latin typeface="Calibri "/>
              </a:rPr>
              <a:t>classed as new machinery, vehicles, vessels/new complex parts and equipment, and are classified under the following tariff chapters only: </a:t>
            </a:r>
            <a:r>
              <a:rPr lang="en-AU" altLang="en-US" sz="1800" b="1" dirty="0">
                <a:latin typeface="Calibri "/>
              </a:rPr>
              <a:t>82, 84, 85, 86, 87, 88 and 89; </a:t>
            </a:r>
            <a:r>
              <a:rPr lang="en-AU" altLang="en-US" sz="1800" dirty="0">
                <a:latin typeface="Calibri "/>
              </a:rPr>
              <a:t>and</a:t>
            </a:r>
          </a:p>
          <a:p>
            <a:pPr marL="1485900" lvl="2" indent="-342900">
              <a:lnSpc>
                <a:spcPts val="2300"/>
              </a:lnSpc>
              <a:spcAft>
                <a:spcPts val="1000"/>
              </a:spcAft>
            </a:pPr>
            <a:r>
              <a:rPr lang="en-AU" altLang="en-US" sz="1800" dirty="0">
                <a:latin typeface="Calibri "/>
              </a:rPr>
              <a:t>Accompanied by a BMSB NUFT manufacturer’s declaration (that meets minimum documentary and import declaration requirements policy) </a:t>
            </a:r>
          </a:p>
          <a:p>
            <a:pPr marL="342900" lvl="1" indent="-342900">
              <a:lnSpc>
                <a:spcPts val="2300"/>
              </a:lnSpc>
              <a:spcAft>
                <a:spcPts val="1000"/>
              </a:spcAft>
            </a:pPr>
            <a:r>
              <a:rPr lang="en-AU" altLang="en-US" sz="1800" dirty="0">
                <a:latin typeface="Calibri "/>
              </a:rPr>
              <a:t>If NUFT criteria is not met, the goods may be directed for export or onshore treatment (containerised only)</a:t>
            </a:r>
          </a:p>
          <a:p>
            <a:pPr marL="342900" lvl="1" indent="-342900">
              <a:lnSpc>
                <a:spcPts val="2300"/>
              </a:lnSpc>
              <a:spcAft>
                <a:spcPts val="1000"/>
              </a:spcAft>
            </a:pPr>
            <a:r>
              <a:rPr lang="en-AU" altLang="en-US" sz="1800" dirty="0">
                <a:latin typeface="Calibri "/>
              </a:rPr>
              <a:t>NUFT declaration MUST state the manufacture start date</a:t>
            </a:r>
          </a:p>
          <a:p>
            <a:endParaRPr lang="en-AU" dirty="0"/>
          </a:p>
        </p:txBody>
      </p:sp>
    </p:spTree>
    <p:extLst>
      <p:ext uri="{BB962C8B-B14F-4D97-AF65-F5344CB8AC3E}">
        <p14:creationId xmlns:p14="http://schemas.microsoft.com/office/powerpoint/2010/main" val="443882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764462-3870-1746-D69D-995D371EAAEB}"/>
              </a:ext>
            </a:extLst>
          </p:cNvPr>
          <p:cNvSpPr>
            <a:spLocks noGrp="1"/>
          </p:cNvSpPr>
          <p:nvPr>
            <p:ph type="title" idx="4294967295"/>
          </p:nvPr>
        </p:nvSpPr>
        <p:spPr>
          <a:xfrm>
            <a:off x="970883" y="456602"/>
            <a:ext cx="4759357" cy="7149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BMSB Onshore Treatment</a:t>
            </a:r>
          </a:p>
        </p:txBody>
      </p:sp>
      <p:sp>
        <p:nvSpPr>
          <p:cNvPr id="3" name="Text Placeholder 2">
            <a:extLst>
              <a:ext uri="{FF2B5EF4-FFF2-40B4-BE49-F238E27FC236}">
                <a16:creationId xmlns:a16="http://schemas.microsoft.com/office/drawing/2014/main" id="{7D59DF13-7B04-6444-6CEB-0ED974A6BF72}"/>
              </a:ext>
            </a:extLst>
          </p:cNvPr>
          <p:cNvSpPr>
            <a:spLocks noGrp="1"/>
          </p:cNvSpPr>
          <p:nvPr>
            <p:ph type="body" sz="quarter" idx="20"/>
          </p:nvPr>
        </p:nvSpPr>
        <p:spPr>
          <a:xfrm>
            <a:off x="805420" y="1049656"/>
            <a:ext cx="10324134" cy="4514850"/>
          </a:xfrm>
        </p:spPr>
        <p:txBody>
          <a:bodyPr/>
          <a:lstStyle/>
          <a:p>
            <a:pPr marL="285750" indent="-285750">
              <a:buFont typeface="Arial" panose="020B0604020202020204" pitchFamily="34" charset="0"/>
              <a:buChar char="•"/>
            </a:pPr>
            <a:r>
              <a:rPr lang="en-AU" sz="1800" dirty="0"/>
              <a:t>Three approved arrangement (AA) classes support onshore treatment providers to manage BMSB: </a:t>
            </a:r>
          </a:p>
          <a:p>
            <a:pPr marL="1428750" lvl="2" indent="-285750"/>
            <a:r>
              <a:rPr lang="en-AU" sz="1800" dirty="0"/>
              <a:t>12.1 - Methyl Bromide fumigation, </a:t>
            </a:r>
          </a:p>
          <a:p>
            <a:pPr marL="1428750" lvl="2" indent="-285750"/>
            <a:r>
              <a:rPr lang="en-AU" sz="1800" dirty="0"/>
              <a:t>12.2 -  Sulfuryl Fluoride fumigation and </a:t>
            </a:r>
          </a:p>
          <a:p>
            <a:pPr marL="1428750" lvl="2" indent="-285750"/>
            <a:r>
              <a:rPr lang="en-AU" sz="1800" dirty="0"/>
              <a:t>12.3 - Heat treatment</a:t>
            </a:r>
          </a:p>
          <a:p>
            <a:pPr marL="285750" indent="-285750">
              <a:buFont typeface="Arial" panose="020B0604020202020204" pitchFamily="34" charset="0"/>
              <a:buChar char="•"/>
            </a:pPr>
            <a:r>
              <a:rPr lang="en-AU" sz="1800" dirty="0"/>
              <a:t>Class 4.7 AA site</a:t>
            </a:r>
          </a:p>
          <a:p>
            <a:pPr marL="1428750" lvl="2" indent="-285750"/>
            <a:r>
              <a:rPr lang="en-AU" sz="1800" dirty="0"/>
              <a:t>Class 4.7 allows a container unpack within a secure environment to enable effective treatment of the goods. </a:t>
            </a:r>
          </a:p>
          <a:p>
            <a:pPr marL="1428750" lvl="2" indent="-285750"/>
            <a:r>
              <a:rPr lang="en-AU" sz="1800" dirty="0"/>
              <a:t>Requests must be sent by the treatment provider to the Onshore treatments team via email (treatments@aff.gov.au).</a:t>
            </a:r>
          </a:p>
          <a:p>
            <a:pPr marL="285750" indent="-285750">
              <a:buFont typeface="Arial" panose="020B0604020202020204" pitchFamily="34" charset="0"/>
              <a:buChar char="•"/>
            </a:pPr>
            <a:r>
              <a:rPr lang="en-AU" sz="1800" dirty="0"/>
              <a:t>To reduce delays at the border, the department recommends that industry treat offshore or pack containers to allow effective onshore treatment.</a:t>
            </a:r>
          </a:p>
          <a:p>
            <a:pPr marL="285750" indent="-285750">
              <a:buFont typeface="Arial" panose="020B0604020202020204" pitchFamily="34" charset="0"/>
              <a:buChar char="•"/>
            </a:pPr>
            <a:r>
              <a:rPr lang="en-AU" sz="1800" dirty="0"/>
              <a:t>If onshore treatment is a preference, please refer to the BSMB consignment suitability factsheet: </a:t>
            </a:r>
            <a:r>
              <a:rPr lang="en-AU" sz="1800" dirty="0">
                <a:hlinkClick r:id="rId3"/>
              </a:rPr>
              <a:t>https://www.agriculture.gov.au/biosecurity-trade/import/before/brown-marmorated-stink-bugs/offshore-bmsb-treatment-providers-scheme/treatment-guidance</a:t>
            </a:r>
            <a:endParaRPr lang="en-AU" sz="1800" dirty="0"/>
          </a:p>
          <a:p>
            <a:endParaRPr lang="en-AU" sz="1800" dirty="0"/>
          </a:p>
          <a:p>
            <a:endParaRPr lang="en-AU" dirty="0"/>
          </a:p>
        </p:txBody>
      </p:sp>
    </p:spTree>
    <p:extLst>
      <p:ext uri="{BB962C8B-B14F-4D97-AF65-F5344CB8AC3E}">
        <p14:creationId xmlns:p14="http://schemas.microsoft.com/office/powerpoint/2010/main" val="51354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E302-E430-F44E-02BB-26BB5F76314B}"/>
              </a:ext>
            </a:extLst>
          </p:cNvPr>
          <p:cNvSpPr>
            <a:spLocks noGrp="1"/>
          </p:cNvSpPr>
          <p:nvPr>
            <p:ph type="title" idx="4294967295"/>
          </p:nvPr>
        </p:nvSpPr>
        <p:spPr>
          <a:xfrm>
            <a:off x="970883" y="576354"/>
            <a:ext cx="8101013" cy="5952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Offshore BMSB Treatment Providers Scheme</a:t>
            </a:r>
          </a:p>
        </p:txBody>
      </p:sp>
      <p:sp>
        <p:nvSpPr>
          <p:cNvPr id="3" name="Text Placeholder 2">
            <a:extLst>
              <a:ext uri="{FF2B5EF4-FFF2-40B4-BE49-F238E27FC236}">
                <a16:creationId xmlns:a16="http://schemas.microsoft.com/office/drawing/2014/main" id="{A53535A9-81F1-C5D4-F2B0-266815E27439}"/>
              </a:ext>
            </a:extLst>
          </p:cNvPr>
          <p:cNvSpPr>
            <a:spLocks noGrp="1"/>
          </p:cNvSpPr>
          <p:nvPr>
            <p:ph type="body" sz="quarter" idx="20"/>
          </p:nvPr>
        </p:nvSpPr>
        <p:spPr>
          <a:xfrm>
            <a:off x="970883" y="1384663"/>
            <a:ext cx="6866831" cy="4685211"/>
          </a:xfrm>
        </p:spPr>
        <p:txBody>
          <a:bodyPr/>
          <a:lstStyle/>
          <a:p>
            <a:pPr marL="342900" indent="-342900">
              <a:buFont typeface="Arial" panose="020B0604020202020204" pitchFamily="34" charset="0"/>
              <a:buChar char="•"/>
            </a:pPr>
            <a:r>
              <a:rPr lang="en-AU" sz="1800" dirty="0"/>
              <a:t>The Scheme continues for the 2023-24 BMSB season</a:t>
            </a:r>
          </a:p>
          <a:p>
            <a:pPr marL="342900" indent="-342900">
              <a:buFont typeface="Arial" panose="020B0604020202020204" pitchFamily="34" charset="0"/>
              <a:buChar char="•"/>
            </a:pPr>
            <a:r>
              <a:rPr lang="en-AU" sz="1800" dirty="0"/>
              <a:t>All treatment providers in target risk countries that intend to</a:t>
            </a:r>
            <a:br>
              <a:rPr lang="en-AU" sz="1800" dirty="0"/>
            </a:br>
            <a:r>
              <a:rPr lang="en-AU" sz="1800" dirty="0"/>
              <a:t>conduct BMSB treatments must register on the scheme</a:t>
            </a:r>
          </a:p>
          <a:p>
            <a:pPr marL="342900" indent="-342900">
              <a:buFont typeface="Arial" panose="020B0604020202020204" pitchFamily="34" charset="0"/>
              <a:buChar char="•"/>
            </a:pPr>
            <a:r>
              <a:rPr lang="en-AU" sz="1800" dirty="0"/>
              <a:t>Treatment providers in non-target risk countries that intend to</a:t>
            </a:r>
            <a:br>
              <a:rPr lang="en-AU" sz="1800" dirty="0"/>
            </a:br>
            <a:r>
              <a:rPr lang="en-AU" sz="1800" dirty="0"/>
              <a:t>conduct BMSB treatments are encouraged to register on the scheme</a:t>
            </a:r>
          </a:p>
          <a:p>
            <a:pPr marL="342900" indent="-342900">
              <a:buFont typeface="Arial" panose="020B0604020202020204" pitchFamily="34" charset="0"/>
              <a:buChar char="•"/>
            </a:pPr>
            <a:r>
              <a:rPr lang="en-AU" sz="1800" dirty="0"/>
              <a:t>Treatment providers must re-register for the 2023-24 season</a:t>
            </a:r>
          </a:p>
          <a:p>
            <a:pPr marL="342900" indent="-342900">
              <a:buFont typeface="Arial" panose="020B0604020202020204" pitchFamily="34" charset="0"/>
              <a:buChar char="•"/>
            </a:pPr>
            <a:r>
              <a:rPr lang="en-AU" sz="1800" dirty="0"/>
              <a:t>All applicants must demonstrate their ability to meet all requirements of the scheme and the treatment types they wish to conduct</a:t>
            </a:r>
          </a:p>
          <a:p>
            <a:pPr marL="342900" indent="-342900">
              <a:buFont typeface="Arial" panose="020B0604020202020204" pitchFamily="34" charset="0"/>
              <a:buChar char="•"/>
            </a:pPr>
            <a:r>
              <a:rPr lang="en-AU" sz="1800" dirty="0"/>
              <a:t>Registration allows BMSB treatments to be conducted for both Australia and New Zealand </a:t>
            </a:r>
          </a:p>
        </p:txBody>
      </p:sp>
      <p:pic>
        <p:nvPicPr>
          <p:cNvPr id="4" name="Picture 3" descr="A person holding a tarp over a car">
            <a:extLst>
              <a:ext uri="{FF2B5EF4-FFF2-40B4-BE49-F238E27FC236}">
                <a16:creationId xmlns:a16="http://schemas.microsoft.com/office/drawing/2014/main" id="{15D4F3FE-F229-26ED-7174-49E0AE138B5C}"/>
              </a:ext>
            </a:extLst>
          </p:cNvPr>
          <p:cNvPicPr>
            <a:picLocks noChangeAspect="1"/>
          </p:cNvPicPr>
          <p:nvPr/>
        </p:nvPicPr>
        <p:blipFill>
          <a:blip r:embed="rId3"/>
          <a:stretch>
            <a:fillRect/>
          </a:stretch>
        </p:blipFill>
        <p:spPr>
          <a:xfrm>
            <a:off x="8026536" y="2063377"/>
            <a:ext cx="3523793" cy="2731245"/>
          </a:xfrm>
          <a:prstGeom prst="rect">
            <a:avLst/>
          </a:prstGeom>
        </p:spPr>
      </p:pic>
    </p:spTree>
    <p:extLst>
      <p:ext uri="{BB962C8B-B14F-4D97-AF65-F5344CB8AC3E}">
        <p14:creationId xmlns:p14="http://schemas.microsoft.com/office/powerpoint/2010/main" val="1775182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FB986F-6385-46BE-2114-695BB748432E}"/>
              </a:ext>
            </a:extLst>
          </p:cNvPr>
          <p:cNvSpPr>
            <a:spLocks noGrp="1"/>
          </p:cNvSpPr>
          <p:nvPr>
            <p:ph type="title" idx="4294967295"/>
          </p:nvPr>
        </p:nvSpPr>
        <p:spPr>
          <a:xfrm>
            <a:off x="779294" y="635128"/>
            <a:ext cx="8101013" cy="614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Offshore BMSB Treatment Providers Scheme – the List of treatment providers</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A screenshot of the List of treatment providers">
            <a:extLst>
              <a:ext uri="{FF2B5EF4-FFF2-40B4-BE49-F238E27FC236}">
                <a16:creationId xmlns:a16="http://schemas.microsoft.com/office/drawing/2014/main" id="{9D675A4F-54A7-F0CC-EBC4-D664D4ADB6C2}"/>
              </a:ext>
            </a:extLst>
          </p:cNvPr>
          <p:cNvPicPr>
            <a:picLocks noChangeAspect="1"/>
          </p:cNvPicPr>
          <p:nvPr/>
        </p:nvPicPr>
        <p:blipFill>
          <a:blip r:embed="rId3"/>
          <a:stretch>
            <a:fillRect/>
          </a:stretch>
        </p:blipFill>
        <p:spPr>
          <a:xfrm>
            <a:off x="121545" y="1714770"/>
            <a:ext cx="4978527" cy="3456837"/>
          </a:xfrm>
          <a:prstGeom prst="rect">
            <a:avLst/>
          </a:prstGeom>
        </p:spPr>
      </p:pic>
      <p:sp>
        <p:nvSpPr>
          <p:cNvPr id="3" name="Text Placeholder 2">
            <a:extLst>
              <a:ext uri="{FF2B5EF4-FFF2-40B4-BE49-F238E27FC236}">
                <a16:creationId xmlns:a16="http://schemas.microsoft.com/office/drawing/2014/main" id="{82217E96-39B5-60B8-002F-16732CCAF4A7}"/>
              </a:ext>
            </a:extLst>
          </p:cNvPr>
          <p:cNvSpPr>
            <a:spLocks noGrp="1"/>
          </p:cNvSpPr>
          <p:nvPr>
            <p:ph type="body" sz="quarter" idx="20"/>
          </p:nvPr>
        </p:nvSpPr>
        <p:spPr>
          <a:xfrm>
            <a:off x="5260193" y="1524001"/>
            <a:ext cx="6265940" cy="4267199"/>
          </a:xfrm>
        </p:spPr>
        <p:txBody>
          <a:bodyPr/>
          <a:lstStyle/>
          <a:p>
            <a:pPr marL="285750" indent="-285750">
              <a:buFont typeface="Arial" panose="020B0604020202020204" pitchFamily="34" charset="0"/>
              <a:buChar char="•"/>
            </a:pPr>
            <a:r>
              <a:rPr lang="en-AU" dirty="0"/>
              <a:t>Target high risk goods treated in target risk countries must be treated by a treatment provider listed as ‘approved’ on the List of treatment providers.</a:t>
            </a:r>
          </a:p>
          <a:p>
            <a:pPr marL="285750" indent="-285750">
              <a:buFont typeface="Arial" panose="020B0604020202020204" pitchFamily="34" charset="0"/>
              <a:buChar char="•"/>
            </a:pPr>
            <a:r>
              <a:rPr lang="en-AU" dirty="0"/>
              <a:t>Offshore Treatment Provider webpage: </a:t>
            </a:r>
            <a:r>
              <a:rPr lang="en-AU" dirty="0">
                <a:hlinkClick r:id="rId4"/>
              </a:rPr>
              <a:t>https://www.agriculture.gov.au/biosecurity-trade/import/before/prepare/treatment-outside-australia/offshore-treatment-providers</a:t>
            </a:r>
            <a:r>
              <a:rPr lang="en-AU" dirty="0"/>
              <a:t> </a:t>
            </a:r>
          </a:p>
          <a:p>
            <a:pPr marL="285750" indent="-285750">
              <a:buFont typeface="Arial" panose="020B0604020202020204" pitchFamily="34" charset="0"/>
              <a:buChar char="•"/>
            </a:pPr>
            <a:r>
              <a:rPr lang="en-AU" dirty="0"/>
              <a:t>Approved treatment providers are added to the list as they complete their registration </a:t>
            </a:r>
            <a:r>
              <a:rPr lang="en-AU"/>
              <a:t>renewal (99 </a:t>
            </a:r>
            <a:r>
              <a:rPr lang="en-AU" dirty="0"/>
              <a:t>as of 7 August). This will continue in the lead up to 1 September.                                                      </a:t>
            </a:r>
          </a:p>
          <a:p>
            <a:pPr marL="285750" indent="-285750">
              <a:buFont typeface="Arial" panose="020B0604020202020204" pitchFamily="34" charset="0"/>
              <a:buChar char="•"/>
            </a:pPr>
            <a:r>
              <a:rPr lang="en-AU" dirty="0"/>
              <a:t>Importers/Exporters use this list to check for most up-to-date details of offshore treatment providers.</a:t>
            </a:r>
          </a:p>
        </p:txBody>
      </p:sp>
    </p:spTree>
    <p:extLst>
      <p:ext uri="{BB962C8B-B14F-4D97-AF65-F5344CB8AC3E}">
        <p14:creationId xmlns:p14="http://schemas.microsoft.com/office/powerpoint/2010/main" val="1948754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0D8364-5093-0778-6E6C-DF05A8EFE77F}"/>
              </a:ext>
            </a:extLst>
          </p:cNvPr>
          <p:cNvSpPr>
            <a:spLocks noGrp="1"/>
          </p:cNvSpPr>
          <p:nvPr>
            <p:ph type="title" idx="4294967295"/>
          </p:nvPr>
        </p:nvSpPr>
        <p:spPr>
          <a:xfrm>
            <a:off x="945425" y="517563"/>
            <a:ext cx="1736815" cy="5535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Vessels</a:t>
            </a:r>
          </a:p>
        </p:txBody>
      </p:sp>
      <p:sp>
        <p:nvSpPr>
          <p:cNvPr id="3" name="Text Placeholder 2">
            <a:extLst>
              <a:ext uri="{FF2B5EF4-FFF2-40B4-BE49-F238E27FC236}">
                <a16:creationId xmlns:a16="http://schemas.microsoft.com/office/drawing/2014/main" id="{FE8EBBCA-7A61-17B9-4E04-754FB1819E41}"/>
              </a:ext>
            </a:extLst>
          </p:cNvPr>
          <p:cNvSpPr>
            <a:spLocks noGrp="1"/>
          </p:cNvSpPr>
          <p:nvPr>
            <p:ph type="body" sz="quarter" idx="20"/>
          </p:nvPr>
        </p:nvSpPr>
        <p:spPr>
          <a:xfrm>
            <a:off x="779961" y="1261246"/>
            <a:ext cx="9905455" cy="4651874"/>
          </a:xfrm>
        </p:spPr>
        <p:txBody>
          <a:bodyPr/>
          <a:lstStyle/>
          <a:p>
            <a:pPr marL="342900" indent="-342900" eaLnBrk="1" hangingPunct="1">
              <a:lnSpc>
                <a:spcPts val="2300"/>
              </a:lnSpc>
              <a:spcAft>
                <a:spcPts val="1000"/>
              </a:spcAft>
              <a:buFont typeface="Arial" panose="020B0604020202020204" pitchFamily="34" charset="0"/>
              <a:buChar char="•"/>
            </a:pPr>
            <a:r>
              <a:rPr lang="en-AU" altLang="en-US" sz="1800" dirty="0">
                <a:latin typeface="Calibri "/>
              </a:rPr>
              <a:t>Heightened vessel surveillance for all roll-on/roll-off (ro-ro) vessels will be applied through pre-arrival reporting</a:t>
            </a:r>
          </a:p>
          <a:p>
            <a:pPr marL="342900" indent="-342900" eaLnBrk="1" hangingPunct="1">
              <a:lnSpc>
                <a:spcPts val="2300"/>
              </a:lnSpc>
              <a:spcAft>
                <a:spcPts val="1000"/>
              </a:spcAft>
              <a:buFont typeface="Arial" panose="020B0604020202020204" pitchFamily="34" charset="0"/>
              <a:buChar char="•"/>
            </a:pPr>
            <a:r>
              <a:rPr lang="en-AU" altLang="en-US" sz="1800" dirty="0">
                <a:latin typeface="Calibri "/>
              </a:rPr>
              <a:t>Vessel operators will be required to conduct self-inspections and report any detections of BMSB and other exotic insects</a:t>
            </a:r>
          </a:p>
          <a:p>
            <a:pPr marL="342900" indent="-342900" eaLnBrk="1" hangingPunct="1">
              <a:lnSpc>
                <a:spcPts val="2300"/>
              </a:lnSpc>
              <a:spcAft>
                <a:spcPts val="1000"/>
              </a:spcAft>
              <a:buFont typeface="Arial" panose="020B0604020202020204" pitchFamily="34" charset="0"/>
              <a:buChar char="•"/>
            </a:pPr>
            <a:r>
              <a:rPr lang="en-AU" altLang="en-US" sz="1800" dirty="0">
                <a:latin typeface="Calibri "/>
              </a:rPr>
              <a:t>All ro-ro vessels that berth at, load or tranship</a:t>
            </a:r>
            <a:br>
              <a:rPr lang="en-AU" altLang="en-US" sz="1800" dirty="0">
                <a:latin typeface="Calibri "/>
              </a:rPr>
            </a:br>
            <a:r>
              <a:rPr lang="en-AU" altLang="en-US" sz="1800" dirty="0">
                <a:latin typeface="Calibri "/>
              </a:rPr>
              <a:t>from the target risk countries, will be required</a:t>
            </a:r>
            <a:br>
              <a:rPr lang="en-AU" altLang="en-US" sz="1800" dirty="0">
                <a:latin typeface="Calibri "/>
              </a:rPr>
            </a:br>
            <a:r>
              <a:rPr lang="en-AU" altLang="en-US" sz="1800" dirty="0">
                <a:latin typeface="Calibri "/>
              </a:rPr>
              <a:t>to undergo a mandatory seasonal pest inspection</a:t>
            </a:r>
            <a:br>
              <a:rPr lang="en-AU" altLang="en-US" sz="1800" dirty="0">
                <a:latin typeface="Calibri "/>
              </a:rPr>
            </a:br>
            <a:r>
              <a:rPr lang="en-AU" altLang="en-US" sz="1800" dirty="0">
                <a:latin typeface="Calibri "/>
              </a:rPr>
              <a:t>on arrival in Australia</a:t>
            </a:r>
          </a:p>
          <a:p>
            <a:pPr marL="342900" indent="-342900" eaLnBrk="1" hangingPunct="1">
              <a:lnSpc>
                <a:spcPts val="2300"/>
              </a:lnSpc>
              <a:spcAft>
                <a:spcPts val="1000"/>
              </a:spcAft>
              <a:buFont typeface="Arial" panose="020B0604020202020204" pitchFamily="34" charset="0"/>
              <a:buChar char="•"/>
            </a:pPr>
            <a:r>
              <a:rPr lang="en-AU" altLang="en-US" sz="1800" dirty="0">
                <a:latin typeface="Calibri "/>
              </a:rPr>
              <a:t>Vessels approved under the Vessel Seasonal Pest Scheme                                        ay be subject to may be subject to reduced intervention such as a reduction in                                                           mandatory seasonal pest inspections</a:t>
            </a:r>
            <a:endParaRPr lang="en-AU" dirty="0"/>
          </a:p>
        </p:txBody>
      </p:sp>
      <p:pic>
        <p:nvPicPr>
          <p:cNvPr id="4" name="Picture 3" descr="Two large ships in the water">
            <a:extLst>
              <a:ext uri="{FF2B5EF4-FFF2-40B4-BE49-F238E27FC236}">
                <a16:creationId xmlns:a16="http://schemas.microsoft.com/office/drawing/2014/main" id="{F2F68814-6D5A-386C-8816-358ADE5640F5}"/>
              </a:ext>
            </a:extLst>
          </p:cNvPr>
          <p:cNvPicPr>
            <a:picLocks noChangeAspect="1"/>
          </p:cNvPicPr>
          <p:nvPr/>
        </p:nvPicPr>
        <p:blipFill>
          <a:blip r:embed="rId3"/>
          <a:stretch>
            <a:fillRect/>
          </a:stretch>
        </p:blipFill>
        <p:spPr>
          <a:xfrm>
            <a:off x="6778677" y="3170336"/>
            <a:ext cx="4633362" cy="2426418"/>
          </a:xfrm>
          <a:prstGeom prst="rect">
            <a:avLst/>
          </a:prstGeom>
        </p:spPr>
      </p:pic>
    </p:spTree>
    <p:extLst>
      <p:ext uri="{BB962C8B-B14F-4D97-AF65-F5344CB8AC3E}">
        <p14:creationId xmlns:p14="http://schemas.microsoft.com/office/powerpoint/2010/main" val="1541334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D3FC01-3224-FEBC-1E1F-380F95EA85E1}"/>
              </a:ext>
            </a:extLst>
          </p:cNvPr>
          <p:cNvSpPr>
            <a:spLocks noGrp="1"/>
          </p:cNvSpPr>
          <p:nvPr>
            <p:ph type="title" idx="4294967295"/>
          </p:nvPr>
        </p:nvSpPr>
        <p:spPr>
          <a:xfrm>
            <a:off x="591638" y="262084"/>
            <a:ext cx="9501595" cy="560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2022-23 BMSB Season – Issues &amp; learnings</a:t>
            </a:r>
          </a:p>
        </p:txBody>
      </p:sp>
      <p:sp>
        <p:nvSpPr>
          <p:cNvPr id="6" name="Text Placeholder 4">
            <a:extLst>
              <a:ext uri="{FF2B5EF4-FFF2-40B4-BE49-F238E27FC236}">
                <a16:creationId xmlns:a16="http://schemas.microsoft.com/office/drawing/2014/main" id="{2B310016-6D5D-5618-7BFB-48E4AF5F350E}"/>
              </a:ext>
            </a:extLst>
          </p:cNvPr>
          <p:cNvSpPr txBox="1">
            <a:spLocks/>
          </p:cNvSpPr>
          <p:nvPr/>
        </p:nvSpPr>
        <p:spPr>
          <a:xfrm>
            <a:off x="735330" y="940526"/>
            <a:ext cx="9501595" cy="524255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Not treating BB, OT, FR prior to loading – exported on arrival in Australia	</a:t>
            </a:r>
          </a:p>
          <a:p>
            <a:pPr marL="1428750" lvl="2"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If transhipping, please treat in that port of call</a:t>
            </a:r>
          </a:p>
          <a:p>
            <a:pPr marL="1428750" lvl="2"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Onshore treatment will not be permitted</a:t>
            </a:r>
          </a:p>
          <a:p>
            <a:pPr marL="285750" lvl="1"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Exceeding 120 hour post treatment window</a:t>
            </a:r>
          </a:p>
          <a:p>
            <a:pPr marL="1428750" lvl="2"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Start of season and near 1 Dec</a:t>
            </a:r>
          </a:p>
          <a:p>
            <a:pPr marL="285750" lvl="1"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Mixing untreated target high risk goods with non target risk goods</a:t>
            </a:r>
          </a:p>
          <a:p>
            <a:pPr marL="1428750" lvl="2"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Removal of lines will not be permitted</a:t>
            </a:r>
          </a:p>
          <a:p>
            <a:pPr marL="285750" lvl="1"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BMSB NUFT </a:t>
            </a:r>
          </a:p>
          <a:p>
            <a:pPr marL="1428750" lvl="2"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Only applies to certain tariffs – do not mix tariffs</a:t>
            </a:r>
          </a:p>
          <a:p>
            <a:pPr marL="1428750" lvl="2"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Applies to start date not end date </a:t>
            </a:r>
          </a:p>
          <a:p>
            <a:pPr marL="1428750" lvl="2"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Refers to current BMSB risk season</a:t>
            </a:r>
          </a:p>
          <a:p>
            <a:pPr marL="285750" lvl="1"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Incorrect details for MC declarations </a:t>
            </a:r>
          </a:p>
          <a:p>
            <a:pPr marL="1428750" lvl="2" indent="-285750" defTabSz="457200" eaLnBrk="0" fontAlgn="base" hangingPunct="0">
              <a:lnSpc>
                <a:spcPct val="115000"/>
              </a:lnSpc>
              <a:spcBef>
                <a:spcPct val="0"/>
              </a:spcBef>
              <a:spcAft>
                <a:spcPts val="1000"/>
              </a:spcAft>
              <a:defRPr/>
            </a:pPr>
            <a:r>
              <a:rPr lang="en-AU" sz="1600" dirty="0">
                <a:solidFill>
                  <a:srgbClr val="003150"/>
                </a:solidFill>
                <a:latin typeface="Calibri"/>
                <a:ea typeface="Cambria" panose="02040503050406030204" pitchFamily="18" charset="0"/>
                <a:cs typeface="Calibri" panose="020F0502020204030204" pitchFamily="34" charset="0"/>
              </a:rPr>
              <a:t>Detail in ICS does not match what is in MC declaration so will not go through to processing</a:t>
            </a:r>
          </a:p>
          <a:p>
            <a:pPr marL="285750" lvl="1" indent="-285750" defTabSz="457200" eaLnBrk="0" fontAlgn="base" hangingPunct="0">
              <a:lnSpc>
                <a:spcPct val="115000"/>
              </a:lnSpc>
              <a:spcBef>
                <a:spcPct val="0"/>
              </a:spcBef>
              <a:spcAft>
                <a:spcPts val="1000"/>
              </a:spcAft>
              <a:defRPr/>
            </a:pPr>
            <a:endParaRPr lang="en-AU" sz="1600" dirty="0">
              <a:solidFill>
                <a:srgbClr val="003150"/>
              </a:solidFill>
              <a:latin typeface="Calibri"/>
              <a:ea typeface="Cambria" panose="02040503050406030204" pitchFamily="18" charset="0"/>
              <a:cs typeface="Calibri" panose="020F0502020204030204" pitchFamily="34" charset="0"/>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endParaRPr lang="en-AU" dirty="0"/>
          </a:p>
        </p:txBody>
      </p:sp>
    </p:spTree>
    <p:extLst>
      <p:ext uri="{BB962C8B-B14F-4D97-AF65-F5344CB8AC3E}">
        <p14:creationId xmlns:p14="http://schemas.microsoft.com/office/powerpoint/2010/main" val="3988996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89985-BE31-74F3-A64C-2DD7A485D103}"/>
              </a:ext>
            </a:extLst>
          </p:cNvPr>
          <p:cNvSpPr>
            <a:spLocks noGrp="1"/>
          </p:cNvSpPr>
          <p:nvPr>
            <p:ph type="title" idx="4294967295"/>
          </p:nvPr>
        </p:nvSpPr>
        <p:spPr>
          <a:xfrm>
            <a:off x="875756" y="550228"/>
            <a:ext cx="3156314" cy="6213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Summary</a:t>
            </a:r>
          </a:p>
        </p:txBody>
      </p:sp>
      <p:sp>
        <p:nvSpPr>
          <p:cNvPr id="3" name="Text Placeholder 2">
            <a:extLst>
              <a:ext uri="{FF2B5EF4-FFF2-40B4-BE49-F238E27FC236}">
                <a16:creationId xmlns:a16="http://schemas.microsoft.com/office/drawing/2014/main" id="{C0BA75A2-09BB-7462-8EE5-AAC44455F840}"/>
              </a:ext>
            </a:extLst>
          </p:cNvPr>
          <p:cNvSpPr>
            <a:spLocks noGrp="1"/>
          </p:cNvSpPr>
          <p:nvPr>
            <p:ph type="body" sz="quarter" idx="20"/>
          </p:nvPr>
        </p:nvSpPr>
        <p:spPr>
          <a:xfrm>
            <a:off x="923319" y="1125719"/>
            <a:ext cx="10345361" cy="4606562"/>
          </a:xfrm>
        </p:spPr>
        <p:txBody>
          <a:bodyPr/>
          <a:lstStyle/>
          <a:p>
            <a:pPr marL="342900" indent="-342900">
              <a:buFont typeface="Arial" panose="020B0604020202020204" pitchFamily="34" charset="0"/>
              <a:buChar char="•"/>
            </a:pPr>
            <a:r>
              <a:rPr lang="en-AU" dirty="0"/>
              <a:t>The main measures remain unchanged.</a:t>
            </a:r>
          </a:p>
          <a:p>
            <a:pPr marL="1485900" lvl="2" indent="-342900"/>
            <a:r>
              <a:rPr lang="en-AU" dirty="0"/>
              <a:t>Uzbekistan has been added as a new country</a:t>
            </a:r>
          </a:p>
          <a:p>
            <a:pPr marL="342900" indent="-342900">
              <a:buFont typeface="Arial" panose="020B0604020202020204" pitchFamily="34" charset="0"/>
              <a:buChar char="•"/>
            </a:pPr>
            <a:r>
              <a:rPr lang="en-AU" dirty="0"/>
              <a:t>All break bulk, flat racks and open tops (including in-gauge) MUST be treated offshore prior to arrival into Australia</a:t>
            </a:r>
          </a:p>
          <a:p>
            <a:pPr marL="1485900" lvl="2" indent="-342900"/>
            <a:r>
              <a:rPr lang="en-AU" dirty="0"/>
              <a:t>If goods have been shipped untreated and are transhipping, have them treated in the transhipment port to prevent export</a:t>
            </a:r>
          </a:p>
          <a:p>
            <a:pPr marL="1485900" lvl="2" indent="-342900"/>
            <a:r>
              <a:rPr lang="en-AU" dirty="0"/>
              <a:t>If you become aware of untreated break bulk prior to arrival advise the department at </a:t>
            </a:r>
            <a:r>
              <a:rPr lang="en-AU" dirty="0">
                <a:hlinkClick r:id="rId3"/>
              </a:rPr>
              <a:t>spp@aff.gov.au</a:t>
            </a:r>
            <a:r>
              <a:rPr lang="en-AU" dirty="0"/>
              <a:t> </a:t>
            </a:r>
          </a:p>
          <a:p>
            <a:pPr marL="342900" indent="-342900">
              <a:buFont typeface="Arial" panose="020B0604020202020204" pitchFamily="34" charset="0"/>
              <a:buChar char="•"/>
            </a:pPr>
            <a:r>
              <a:rPr lang="en-AU" dirty="0"/>
              <a:t>Tariff 39, 94 &amp; 95 are subject to random inspection for emerging risk countries only</a:t>
            </a:r>
          </a:p>
          <a:p>
            <a:endParaRPr lang="en-AU" dirty="0"/>
          </a:p>
        </p:txBody>
      </p:sp>
      <p:pic>
        <p:nvPicPr>
          <p:cNvPr id="4" name="Picture 3" descr="A close up of brown marmorated stink bugs in a container vent">
            <a:extLst>
              <a:ext uri="{FF2B5EF4-FFF2-40B4-BE49-F238E27FC236}">
                <a16:creationId xmlns:a16="http://schemas.microsoft.com/office/drawing/2014/main" id="{B7F8E6DA-2655-016A-6C30-6B04D43DA122}"/>
              </a:ext>
            </a:extLst>
          </p:cNvPr>
          <p:cNvPicPr>
            <a:picLocks noChangeAspect="1"/>
          </p:cNvPicPr>
          <p:nvPr/>
        </p:nvPicPr>
        <p:blipFill>
          <a:blip r:embed="rId4"/>
          <a:stretch>
            <a:fillRect/>
          </a:stretch>
        </p:blipFill>
        <p:spPr>
          <a:xfrm>
            <a:off x="4456149" y="4139474"/>
            <a:ext cx="2442440" cy="1833240"/>
          </a:xfrm>
          <a:prstGeom prst="rect">
            <a:avLst/>
          </a:prstGeom>
        </p:spPr>
      </p:pic>
      <p:pic>
        <p:nvPicPr>
          <p:cNvPr id="5" name="Picture 4" descr="A brown marmorated stink bug in a plastic bag">
            <a:extLst>
              <a:ext uri="{FF2B5EF4-FFF2-40B4-BE49-F238E27FC236}">
                <a16:creationId xmlns:a16="http://schemas.microsoft.com/office/drawing/2014/main" id="{CF7F821A-37AD-2A43-A94E-D67F789889F8}"/>
              </a:ext>
            </a:extLst>
          </p:cNvPr>
          <p:cNvPicPr>
            <a:picLocks noChangeAspect="1"/>
          </p:cNvPicPr>
          <p:nvPr/>
        </p:nvPicPr>
        <p:blipFill>
          <a:blip r:embed="rId5"/>
          <a:stretch>
            <a:fillRect/>
          </a:stretch>
        </p:blipFill>
        <p:spPr>
          <a:xfrm>
            <a:off x="10151547" y="3553061"/>
            <a:ext cx="1313934" cy="1998739"/>
          </a:xfrm>
          <a:prstGeom prst="rect">
            <a:avLst/>
          </a:prstGeom>
        </p:spPr>
      </p:pic>
    </p:spTree>
    <p:extLst>
      <p:ext uri="{BB962C8B-B14F-4D97-AF65-F5344CB8AC3E}">
        <p14:creationId xmlns:p14="http://schemas.microsoft.com/office/powerpoint/2010/main" val="1508712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C1CD18-7693-170D-987F-3EF6578E9F82}"/>
              </a:ext>
            </a:extLst>
          </p:cNvPr>
          <p:cNvSpPr>
            <a:spLocks noGrp="1"/>
          </p:cNvSpPr>
          <p:nvPr>
            <p:ph type="title" idx="4294967295"/>
          </p:nvPr>
        </p:nvSpPr>
        <p:spPr>
          <a:xfrm>
            <a:off x="745127" y="689565"/>
            <a:ext cx="6300107" cy="5557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altLang="en-US" sz="2800" b="1" i="0" u="none" strike="noStrike" kern="1200" cap="none" spc="0" normalizeH="0" baseline="0" noProof="0" dirty="0">
                <a:ln>
                  <a:noFill/>
                </a:ln>
                <a:solidFill>
                  <a:srgbClr val="002850"/>
                </a:solidFill>
                <a:effectLst/>
                <a:uLnTx/>
                <a:uFillTx/>
                <a:latin typeface="Calibri" panose="020F0502020204030204" pitchFamily="34" charset="0"/>
                <a:ea typeface="+mn-ea"/>
                <a:cs typeface="+mn-cs"/>
              </a:rPr>
              <a:t>Industry’s role in biosecurity</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 Placeholder 2">
            <a:extLst>
              <a:ext uri="{FF2B5EF4-FFF2-40B4-BE49-F238E27FC236}">
                <a16:creationId xmlns:a16="http://schemas.microsoft.com/office/drawing/2014/main" id="{06959208-7BF8-570B-865F-B91ED6F72E8A}"/>
              </a:ext>
            </a:extLst>
          </p:cNvPr>
          <p:cNvSpPr>
            <a:spLocks noGrp="1"/>
          </p:cNvSpPr>
          <p:nvPr>
            <p:ph type="body" sz="quarter" idx="20"/>
          </p:nvPr>
        </p:nvSpPr>
        <p:spPr>
          <a:xfrm>
            <a:off x="970883" y="1428206"/>
            <a:ext cx="8582420" cy="4258219"/>
          </a:xfrm>
        </p:spPr>
        <p:txBody>
          <a:bodyPr/>
          <a:lstStyle/>
          <a:p>
            <a:pPr marL="342900" indent="-342900">
              <a:buFont typeface="Arial" panose="020B0604020202020204" pitchFamily="34" charset="0"/>
              <a:buChar char="•"/>
            </a:pPr>
            <a:r>
              <a:rPr lang="en-AU" dirty="0"/>
              <a:t>See. Secure. Report.</a:t>
            </a:r>
          </a:p>
          <a:p>
            <a:pPr marL="342900" indent="-342900">
              <a:buFont typeface="Arial" panose="020B0604020202020204" pitchFamily="34" charset="0"/>
              <a:buChar char="•"/>
            </a:pPr>
            <a:r>
              <a:rPr lang="en-AU" dirty="0"/>
              <a:t>Working with offshore suppliers to manage not just BMSB risk, but all pest risks</a:t>
            </a:r>
          </a:p>
          <a:p>
            <a:pPr marL="342900" indent="-342900">
              <a:buFont typeface="Arial" panose="020B0604020202020204" pitchFamily="34" charset="0"/>
              <a:buChar char="•"/>
            </a:pPr>
            <a:r>
              <a:rPr lang="en-AU" dirty="0"/>
              <a:t>Recommend watching webinar: Managing the risk of a serious hitchhiker pest</a:t>
            </a:r>
          </a:p>
          <a:p>
            <a:pPr marL="1485900" lvl="2" indent="-342900"/>
            <a:r>
              <a:rPr lang="en-AU" dirty="0"/>
              <a:t>https://www.agriculture.gov.au/biosecurity/australia/public-awareness/webinar-series</a:t>
            </a:r>
          </a:p>
          <a:p>
            <a:endParaRPr lang="en-AU" dirty="0"/>
          </a:p>
        </p:txBody>
      </p:sp>
      <p:pic>
        <p:nvPicPr>
          <p:cNvPr id="5" name="Picture 4" descr="A close up of a termite">
            <a:extLst>
              <a:ext uri="{FF2B5EF4-FFF2-40B4-BE49-F238E27FC236}">
                <a16:creationId xmlns:a16="http://schemas.microsoft.com/office/drawing/2014/main" id="{F884D8C8-6605-D1A2-0111-581B363B073A}"/>
              </a:ext>
            </a:extLst>
          </p:cNvPr>
          <p:cNvPicPr>
            <a:picLocks noChangeAspect="1"/>
          </p:cNvPicPr>
          <p:nvPr/>
        </p:nvPicPr>
        <p:blipFill>
          <a:blip r:embed="rId3"/>
          <a:stretch>
            <a:fillRect/>
          </a:stretch>
        </p:blipFill>
        <p:spPr>
          <a:xfrm>
            <a:off x="1202936" y="3935535"/>
            <a:ext cx="2858718" cy="2141279"/>
          </a:xfrm>
          <a:prstGeom prst="rect">
            <a:avLst/>
          </a:prstGeom>
        </p:spPr>
      </p:pic>
      <p:pic>
        <p:nvPicPr>
          <p:cNvPr id="4" name="Picture 3" descr="A ladybug on a leaf">
            <a:extLst>
              <a:ext uri="{FF2B5EF4-FFF2-40B4-BE49-F238E27FC236}">
                <a16:creationId xmlns:a16="http://schemas.microsoft.com/office/drawing/2014/main" id="{45292C6B-156A-D91E-F6E5-31AD1B73F18A}"/>
              </a:ext>
            </a:extLst>
          </p:cNvPr>
          <p:cNvPicPr>
            <a:picLocks noChangeAspect="1"/>
          </p:cNvPicPr>
          <p:nvPr/>
        </p:nvPicPr>
        <p:blipFill>
          <a:blip r:embed="rId4"/>
          <a:stretch>
            <a:fillRect/>
          </a:stretch>
        </p:blipFill>
        <p:spPr>
          <a:xfrm>
            <a:off x="4892984" y="3926316"/>
            <a:ext cx="2143125" cy="2143125"/>
          </a:xfrm>
          <a:prstGeom prst="rect">
            <a:avLst/>
          </a:prstGeom>
        </p:spPr>
      </p:pic>
      <p:pic>
        <p:nvPicPr>
          <p:cNvPr id="6" name="Picture 5" descr="A khapra beetle larvae and khapra beetle in white rice">
            <a:extLst>
              <a:ext uri="{FF2B5EF4-FFF2-40B4-BE49-F238E27FC236}">
                <a16:creationId xmlns:a16="http://schemas.microsoft.com/office/drawing/2014/main" id="{653035F4-631C-4A87-E1ED-FDE47C3CC806}"/>
              </a:ext>
            </a:extLst>
          </p:cNvPr>
          <p:cNvPicPr>
            <a:picLocks noChangeAspect="1"/>
          </p:cNvPicPr>
          <p:nvPr/>
        </p:nvPicPr>
        <p:blipFill>
          <a:blip r:embed="rId5"/>
          <a:stretch>
            <a:fillRect/>
          </a:stretch>
        </p:blipFill>
        <p:spPr>
          <a:xfrm>
            <a:off x="7867440" y="3933689"/>
            <a:ext cx="3121624" cy="2128380"/>
          </a:xfrm>
          <a:prstGeom prst="rect">
            <a:avLst/>
          </a:prstGeom>
        </p:spPr>
      </p:pic>
    </p:spTree>
    <p:extLst>
      <p:ext uri="{BB962C8B-B14F-4D97-AF65-F5344CB8AC3E}">
        <p14:creationId xmlns:p14="http://schemas.microsoft.com/office/powerpoint/2010/main" val="3644154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66AEC-EEC0-8E7B-2385-715E8B0815C0}"/>
              </a:ext>
              <a:ext uri="{C183D7F6-B498-43B3-948B-1728B52AA6E4}">
                <adec:decorative xmlns:adec="http://schemas.microsoft.com/office/drawing/2017/decorative" val="0"/>
              </a:ext>
            </a:extLst>
          </p:cNvPr>
          <p:cNvSpPr>
            <a:spLocks noGrp="1"/>
          </p:cNvSpPr>
          <p:nvPr>
            <p:ph type="title" idx="4294967295"/>
          </p:nvPr>
        </p:nvSpPr>
        <p:spPr>
          <a:xfrm>
            <a:off x="838200" y="-1325563"/>
            <a:ext cx="10515600" cy="1325563"/>
          </a:xfrm>
          <a:prstGeom prst="rect">
            <a:avLst/>
          </a:prstGeom>
        </p:spPr>
        <p:txBody>
          <a:bodyPr anchor="b"/>
          <a:lstStyle/>
          <a:p>
            <a:r>
              <a:rPr lang="en-AU" dirty="0"/>
              <a:t>Stay updated</a:t>
            </a:r>
          </a:p>
        </p:txBody>
      </p:sp>
      <p:sp>
        <p:nvSpPr>
          <p:cNvPr id="3" name="Text Placeholder 2">
            <a:extLst>
              <a:ext uri="{FF2B5EF4-FFF2-40B4-BE49-F238E27FC236}">
                <a16:creationId xmlns:a16="http://schemas.microsoft.com/office/drawing/2014/main" id="{7C252FF8-C488-50D9-D89F-2DF2E6EA6535}"/>
              </a:ext>
            </a:extLst>
          </p:cNvPr>
          <p:cNvSpPr>
            <a:spLocks noGrp="1"/>
          </p:cNvSpPr>
          <p:nvPr>
            <p:ph type="body" sz="quarter" idx="20"/>
          </p:nvPr>
        </p:nvSpPr>
        <p:spPr>
          <a:xfrm>
            <a:off x="1706880" y="1116874"/>
            <a:ext cx="9753599" cy="4624251"/>
          </a:xfrm>
        </p:spPr>
        <p:txBody>
          <a:bodyPr/>
          <a:lstStyle/>
          <a:p>
            <a:r>
              <a:rPr lang="en-AU" dirty="0"/>
              <a:t>Stay updated on the BMSB seasonal measures by visiting the following webpages</a:t>
            </a:r>
          </a:p>
          <a:p>
            <a:r>
              <a:rPr lang="en-AU" dirty="0"/>
              <a:t> </a:t>
            </a:r>
            <a:r>
              <a:rPr lang="en-AU" dirty="0">
                <a:hlinkClick r:id="rId3"/>
              </a:rPr>
              <a:t>www.agriculture.gov.au/bmsb</a:t>
            </a:r>
            <a:endParaRPr lang="en-AU" dirty="0"/>
          </a:p>
          <a:p>
            <a:r>
              <a:rPr lang="en-AU" dirty="0"/>
              <a:t>Subscribe to our Import Industry Advice Notices to get updates on changes to import requirements, including updates on Brown marmorated stink bug seasonal measures:</a:t>
            </a:r>
          </a:p>
          <a:p>
            <a:r>
              <a:rPr lang="en-AU" dirty="0">
                <a:hlinkClick r:id="rId4"/>
              </a:rPr>
              <a:t>https://subscribe.agriculture.gov.au/subscribe</a:t>
            </a:r>
            <a:endParaRPr lang="en-AU" dirty="0"/>
          </a:p>
          <a:p>
            <a:endParaRPr lang="en-AU" dirty="0"/>
          </a:p>
          <a:p>
            <a:endParaRPr lang="en-AU" dirty="0"/>
          </a:p>
          <a:p>
            <a:r>
              <a:rPr lang="en-AU" dirty="0"/>
              <a:t>Any questions relating to:</a:t>
            </a:r>
          </a:p>
          <a:p>
            <a:pPr marL="285750" indent="-285750">
              <a:buFont typeface="Arial" panose="020B0604020202020204" pitchFamily="34" charset="0"/>
              <a:buChar char="•"/>
            </a:pPr>
            <a:r>
              <a:rPr lang="en-AU" dirty="0"/>
              <a:t>Policy for hitchhiker pests can be emailed to: </a:t>
            </a:r>
            <a:r>
              <a:rPr lang="en-AU" dirty="0">
                <a:hlinkClick r:id="rId5"/>
              </a:rPr>
              <a:t>spp@aff.gov.au</a:t>
            </a:r>
            <a:endParaRPr lang="en-AU" dirty="0"/>
          </a:p>
          <a:p>
            <a:pPr marL="285750" indent="-285750">
              <a:buFont typeface="Arial" panose="020B0604020202020204" pitchFamily="34" charset="0"/>
              <a:buChar char="•"/>
            </a:pPr>
            <a:r>
              <a:rPr lang="en-AU"/>
              <a:t>Safeguarding </a:t>
            </a:r>
            <a:r>
              <a:rPr lang="en-AU" dirty="0"/>
              <a:t>can be emailed to: </a:t>
            </a:r>
            <a:r>
              <a:rPr lang="en-AU" dirty="0">
                <a:hlinkClick r:id="rId6"/>
              </a:rPr>
              <a:t>safeguarding@aff.gov.au</a:t>
            </a:r>
            <a:endParaRPr lang="en-AU" dirty="0"/>
          </a:p>
          <a:p>
            <a:pPr marL="285750" indent="-285750">
              <a:buFont typeface="Arial" panose="020B0604020202020204" pitchFamily="34" charset="0"/>
              <a:buChar char="•"/>
            </a:pPr>
            <a:r>
              <a:rPr lang="en-AU" dirty="0"/>
              <a:t>BMSB treatments can be emailed to: </a:t>
            </a:r>
            <a:r>
              <a:rPr lang="en-AU" dirty="0">
                <a:hlinkClick r:id="rId7"/>
              </a:rPr>
              <a:t>BMSBtreatments@aff.gov.au</a:t>
            </a:r>
            <a:endParaRPr lang="en-AU" dirty="0"/>
          </a:p>
          <a:p>
            <a:endParaRPr lang="en-AU" dirty="0"/>
          </a:p>
        </p:txBody>
      </p:sp>
      <p:pic>
        <p:nvPicPr>
          <p:cNvPr id="4" name="Picture 3">
            <a:extLst>
              <a:ext uri="{FF2B5EF4-FFF2-40B4-BE49-F238E27FC236}">
                <a16:creationId xmlns:a16="http://schemas.microsoft.com/office/drawing/2014/main" id="{0F9C1ACC-9F31-C54F-630B-93102ECED8D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77001" y="1332412"/>
            <a:ext cx="1121761" cy="1091279"/>
          </a:xfrm>
          <a:prstGeom prst="rect">
            <a:avLst/>
          </a:prstGeom>
        </p:spPr>
      </p:pic>
      <p:pic>
        <p:nvPicPr>
          <p:cNvPr id="5" name="Picture 4">
            <a:extLst>
              <a:ext uri="{FF2B5EF4-FFF2-40B4-BE49-F238E27FC236}">
                <a16:creationId xmlns:a16="http://schemas.microsoft.com/office/drawing/2014/main" id="{3EF42154-89C4-622D-77A7-C0257A4BE97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85902" y="3718926"/>
            <a:ext cx="804742" cy="798645"/>
          </a:xfrm>
          <a:prstGeom prst="rect">
            <a:avLst/>
          </a:prstGeom>
        </p:spPr>
      </p:pic>
    </p:spTree>
    <p:extLst>
      <p:ext uri="{BB962C8B-B14F-4D97-AF65-F5344CB8AC3E}">
        <p14:creationId xmlns:p14="http://schemas.microsoft.com/office/powerpoint/2010/main" val="4274510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D2CA"/>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EAA5C7E-A002-97B0-D2B9-D50B7C0214FA}"/>
              </a:ext>
            </a:extLst>
          </p:cNvPr>
          <p:cNvSpPr txBox="1">
            <a:spLocks noGrp="1"/>
          </p:cNvSpPr>
          <p:nvPr>
            <p:ph type="title" idx="4294967295"/>
          </p:nvPr>
        </p:nvSpPr>
        <p:spPr>
          <a:xfrm>
            <a:off x="959033" y="454434"/>
            <a:ext cx="4854484" cy="5993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Agenda</a:t>
            </a:r>
          </a:p>
        </p:txBody>
      </p:sp>
      <p:sp>
        <p:nvSpPr>
          <p:cNvPr id="3" name="Text Placeholder 2">
            <a:extLst>
              <a:ext uri="{FF2B5EF4-FFF2-40B4-BE49-F238E27FC236}">
                <a16:creationId xmlns:a16="http://schemas.microsoft.com/office/drawing/2014/main" id="{6FAFABF0-FFCF-F78E-32A8-39282131091D}"/>
              </a:ext>
            </a:extLst>
          </p:cNvPr>
          <p:cNvSpPr>
            <a:spLocks noGrp="1"/>
          </p:cNvSpPr>
          <p:nvPr>
            <p:ph type="body" sz="quarter" idx="12"/>
          </p:nvPr>
        </p:nvSpPr>
        <p:spPr>
          <a:xfrm>
            <a:off x="819514" y="1136867"/>
            <a:ext cx="10274300" cy="4763588"/>
          </a:xfrm>
        </p:spPr>
        <p:txBody>
          <a:bodyPr/>
          <a:lstStyle/>
          <a:p>
            <a:pPr marL="285750" indent="-285750">
              <a:buFont typeface="Arial" panose="020B0604020202020204" pitchFamily="34" charset="0"/>
              <a:buChar char="•"/>
            </a:pPr>
            <a:r>
              <a:rPr lang="en-AU" sz="1800" dirty="0"/>
              <a:t>Acknowledgement of country</a:t>
            </a:r>
          </a:p>
          <a:p>
            <a:pPr marL="285750" indent="-285750">
              <a:buFont typeface="Arial" panose="020B0604020202020204" pitchFamily="34" charset="0"/>
              <a:buChar char="•"/>
            </a:pPr>
            <a:r>
              <a:rPr lang="en-AU" sz="1800" dirty="0"/>
              <a:t>Review of the 2022-23 BMSB season</a:t>
            </a:r>
          </a:p>
          <a:p>
            <a:pPr marL="285750" indent="-285750">
              <a:buFont typeface="Arial" panose="020B0604020202020204" pitchFamily="34" charset="0"/>
              <a:buChar char="•"/>
            </a:pPr>
            <a:r>
              <a:rPr lang="en-AU" sz="1800" dirty="0"/>
              <a:t>Measures for the upcoming BMSB season</a:t>
            </a:r>
          </a:p>
          <a:p>
            <a:pPr marL="971550" lvl="1" indent="-285750"/>
            <a:r>
              <a:rPr lang="en-AU" sz="1400" dirty="0"/>
              <a:t>Target goods, countries, dates</a:t>
            </a:r>
          </a:p>
          <a:p>
            <a:pPr marL="971550" lvl="1" indent="-285750"/>
            <a:r>
              <a:rPr lang="en-AU" sz="1400" dirty="0"/>
              <a:t>Containerised vs break bulk</a:t>
            </a:r>
          </a:p>
          <a:p>
            <a:pPr marL="971550" lvl="1" indent="-285750"/>
            <a:r>
              <a:rPr lang="en-AU" sz="1400" dirty="0"/>
              <a:t>NUFT and 120 hours</a:t>
            </a:r>
          </a:p>
          <a:p>
            <a:pPr marL="971550" lvl="1" indent="-285750"/>
            <a:r>
              <a:rPr lang="en-AU" sz="1400" dirty="0"/>
              <a:t>BMSB treatments</a:t>
            </a:r>
          </a:p>
          <a:p>
            <a:pPr marL="971550" lvl="1" indent="-285750"/>
            <a:r>
              <a:rPr lang="en-AU" sz="1400" dirty="0"/>
              <a:t>Vessels</a:t>
            </a:r>
          </a:p>
          <a:p>
            <a:pPr marL="971550" lvl="1" indent="-285750"/>
            <a:r>
              <a:rPr lang="en-AU" sz="1400" dirty="0"/>
              <a:t>Issues and learnings from 2022-23</a:t>
            </a:r>
          </a:p>
          <a:p>
            <a:pPr marL="285750" indent="-285750">
              <a:buFont typeface="Arial" panose="020B0604020202020204" pitchFamily="34" charset="0"/>
              <a:buChar char="•"/>
            </a:pPr>
            <a:r>
              <a:rPr lang="en-AU" sz="1800" dirty="0"/>
              <a:t>Questions</a:t>
            </a:r>
          </a:p>
          <a:p>
            <a:pPr marL="971550" lvl="1" indent="-285750"/>
            <a:endParaRPr lang="en-AU" sz="1400" dirty="0"/>
          </a:p>
          <a:p>
            <a:endParaRPr lang="en-AU" dirty="0"/>
          </a:p>
        </p:txBody>
      </p:sp>
      <p:pic>
        <p:nvPicPr>
          <p:cNvPr id="6" name="Picture 5" descr="A close-up of a brown marmorated stink bug">
            <a:extLst>
              <a:ext uri="{FF2B5EF4-FFF2-40B4-BE49-F238E27FC236}">
                <a16:creationId xmlns:a16="http://schemas.microsoft.com/office/drawing/2014/main" id="{F88927D7-117B-394B-A9CF-CCFD20BCE16B}"/>
              </a:ext>
            </a:extLst>
          </p:cNvPr>
          <p:cNvPicPr>
            <a:picLocks noChangeAspect="1"/>
          </p:cNvPicPr>
          <p:nvPr/>
        </p:nvPicPr>
        <p:blipFill>
          <a:blip r:embed="rId3">
            <a:alphaModFix amt="72000"/>
          </a:blip>
          <a:stretch>
            <a:fillRect/>
          </a:stretch>
        </p:blipFill>
        <p:spPr>
          <a:xfrm>
            <a:off x="6847325" y="322218"/>
            <a:ext cx="4179606" cy="4023360"/>
          </a:xfrm>
          <a:prstGeom prst="rect">
            <a:avLst/>
          </a:prstGeom>
        </p:spPr>
      </p:pic>
    </p:spTree>
    <p:extLst>
      <p:ext uri="{BB962C8B-B14F-4D97-AF65-F5344CB8AC3E}">
        <p14:creationId xmlns:p14="http://schemas.microsoft.com/office/powerpoint/2010/main" val="152424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8674CF-D45F-77CD-D503-0D7118DE8A11}"/>
              </a:ext>
            </a:extLst>
          </p:cNvPr>
          <p:cNvSpPr>
            <a:spLocks noGrp="1"/>
          </p:cNvSpPr>
          <p:nvPr>
            <p:ph type="title" idx="4294967295"/>
          </p:nvPr>
        </p:nvSpPr>
        <p:spPr>
          <a:xfrm>
            <a:off x="959033" y="454434"/>
            <a:ext cx="4854484" cy="5993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Brown Marmorated Stink Bug</a:t>
            </a:r>
          </a:p>
        </p:txBody>
      </p:sp>
      <p:sp>
        <p:nvSpPr>
          <p:cNvPr id="3" name="Text Placeholder 2">
            <a:extLst>
              <a:ext uri="{FF2B5EF4-FFF2-40B4-BE49-F238E27FC236}">
                <a16:creationId xmlns:a16="http://schemas.microsoft.com/office/drawing/2014/main" id="{4CB18405-83F7-3146-2CA7-2141D71FE6F2}"/>
              </a:ext>
            </a:extLst>
          </p:cNvPr>
          <p:cNvSpPr>
            <a:spLocks noGrp="1"/>
          </p:cNvSpPr>
          <p:nvPr>
            <p:ph type="body" sz="quarter" idx="20"/>
          </p:nvPr>
        </p:nvSpPr>
        <p:spPr>
          <a:xfrm>
            <a:off x="959033" y="1155450"/>
            <a:ext cx="9543504" cy="2005761"/>
          </a:xfrm>
        </p:spPr>
        <p:txBody>
          <a:bodyPr/>
          <a:lstStyle/>
          <a:p>
            <a:pPr marL="285750" indent="-285750" eaLnBrk="1" hangingPunct="1">
              <a:lnSpc>
                <a:spcPts val="2300"/>
              </a:lnSpc>
              <a:spcAft>
                <a:spcPts val="1000"/>
              </a:spcAft>
              <a:buFont typeface="Arial" panose="020B0604020202020204" pitchFamily="34" charset="0"/>
              <a:buChar char="•"/>
            </a:pPr>
            <a:r>
              <a:rPr lang="en-AU" altLang="en-US" sz="1800" dirty="0">
                <a:latin typeface="Calibri "/>
              </a:rPr>
              <a:t>Ranked 9 on Australia’s National Priority Plant Pests list</a:t>
            </a:r>
          </a:p>
          <a:p>
            <a:pPr marL="285750" indent="-285750" eaLnBrk="1" hangingPunct="1">
              <a:lnSpc>
                <a:spcPts val="2300"/>
              </a:lnSpc>
              <a:spcAft>
                <a:spcPts val="1000"/>
              </a:spcAft>
              <a:buFont typeface="Arial" panose="020B0604020202020204" pitchFamily="34" charset="0"/>
              <a:buChar char="•"/>
            </a:pPr>
            <a:r>
              <a:rPr lang="en-AU" altLang="en-US" sz="1800" dirty="0">
                <a:latin typeface="Calibri "/>
              </a:rPr>
              <a:t>Potential to severely impact Australian and New Zealand agricultural industries</a:t>
            </a:r>
          </a:p>
          <a:p>
            <a:pPr marL="285750" indent="-285750" eaLnBrk="1" hangingPunct="1">
              <a:lnSpc>
                <a:spcPts val="2300"/>
              </a:lnSpc>
              <a:spcAft>
                <a:spcPts val="1000"/>
              </a:spcAft>
              <a:buFont typeface="Arial" panose="020B0604020202020204" pitchFamily="34" charset="0"/>
              <a:buChar char="•"/>
            </a:pPr>
            <a:r>
              <a:rPr lang="en-AU" altLang="en-US" sz="1800" dirty="0">
                <a:latin typeface="Calibri "/>
              </a:rPr>
              <a:t>BMSB is known to feed on around 300 different plant species</a:t>
            </a:r>
          </a:p>
          <a:p>
            <a:pPr marL="285750" indent="-285750" eaLnBrk="1" hangingPunct="1">
              <a:lnSpc>
                <a:spcPts val="2300"/>
              </a:lnSpc>
              <a:spcAft>
                <a:spcPts val="1000"/>
              </a:spcAft>
              <a:buFont typeface="Arial" panose="020B0604020202020204" pitchFamily="34" charset="0"/>
              <a:buChar char="•"/>
            </a:pPr>
            <a:r>
              <a:rPr lang="en-AU" altLang="en-US" sz="1800" dirty="0">
                <a:latin typeface="Calibri "/>
              </a:rPr>
              <a:t>Juveniles and adults feeds on, and severely damage fruit and vegetable crops</a:t>
            </a:r>
          </a:p>
          <a:p>
            <a:endParaRPr lang="en-AU" dirty="0"/>
          </a:p>
        </p:txBody>
      </p:sp>
      <p:pic>
        <p:nvPicPr>
          <p:cNvPr id="5" name="Picture 4" descr="A group of brown marmorated stink bug on a tomato">
            <a:extLst>
              <a:ext uri="{FF2B5EF4-FFF2-40B4-BE49-F238E27FC236}">
                <a16:creationId xmlns:a16="http://schemas.microsoft.com/office/drawing/2014/main" id="{F39702EF-A92B-7B3F-8FF0-F93F7CD12848}"/>
              </a:ext>
            </a:extLst>
          </p:cNvPr>
          <p:cNvPicPr>
            <a:picLocks noChangeAspect="1"/>
          </p:cNvPicPr>
          <p:nvPr/>
        </p:nvPicPr>
        <p:blipFill>
          <a:blip r:embed="rId3"/>
          <a:stretch>
            <a:fillRect/>
          </a:stretch>
        </p:blipFill>
        <p:spPr>
          <a:xfrm>
            <a:off x="1384253" y="3262924"/>
            <a:ext cx="2143125" cy="2143125"/>
          </a:xfrm>
          <a:prstGeom prst="rect">
            <a:avLst/>
          </a:prstGeom>
        </p:spPr>
      </p:pic>
      <p:pic>
        <p:nvPicPr>
          <p:cNvPr id="6" name="Picture 5" descr="A brown bug with black spots, brown marmorated stink bug">
            <a:extLst>
              <a:ext uri="{FF2B5EF4-FFF2-40B4-BE49-F238E27FC236}">
                <a16:creationId xmlns:a16="http://schemas.microsoft.com/office/drawing/2014/main" id="{20A1321A-8C10-C91B-164E-F3779AFEB136}"/>
              </a:ext>
            </a:extLst>
          </p:cNvPr>
          <p:cNvPicPr>
            <a:picLocks noChangeAspect="1"/>
          </p:cNvPicPr>
          <p:nvPr/>
        </p:nvPicPr>
        <p:blipFill>
          <a:blip r:embed="rId4"/>
          <a:stretch>
            <a:fillRect/>
          </a:stretch>
        </p:blipFill>
        <p:spPr>
          <a:xfrm>
            <a:off x="4261346" y="3200332"/>
            <a:ext cx="3104342" cy="2205717"/>
          </a:xfrm>
          <a:prstGeom prst="rect">
            <a:avLst/>
          </a:prstGeom>
        </p:spPr>
      </p:pic>
      <p:pic>
        <p:nvPicPr>
          <p:cNvPr id="4" name="Picture 3" descr="A group of brown marmorated stink bug on a red apple">
            <a:extLst>
              <a:ext uri="{FF2B5EF4-FFF2-40B4-BE49-F238E27FC236}">
                <a16:creationId xmlns:a16="http://schemas.microsoft.com/office/drawing/2014/main" id="{F2E8372C-F04E-5A38-C7CE-9001CAD761C8}"/>
              </a:ext>
            </a:extLst>
          </p:cNvPr>
          <p:cNvPicPr>
            <a:picLocks noChangeAspect="1"/>
          </p:cNvPicPr>
          <p:nvPr/>
        </p:nvPicPr>
        <p:blipFill>
          <a:blip r:embed="rId5"/>
          <a:stretch>
            <a:fillRect/>
          </a:stretch>
        </p:blipFill>
        <p:spPr>
          <a:xfrm>
            <a:off x="7933086" y="3286873"/>
            <a:ext cx="2359356" cy="2206943"/>
          </a:xfrm>
          <a:prstGeom prst="rect">
            <a:avLst/>
          </a:prstGeom>
        </p:spPr>
      </p:pic>
    </p:spTree>
    <p:extLst>
      <p:ext uri="{BB962C8B-B14F-4D97-AF65-F5344CB8AC3E}">
        <p14:creationId xmlns:p14="http://schemas.microsoft.com/office/powerpoint/2010/main" val="30389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D3FC01-3224-FEBC-1E1F-380F95EA85E1}"/>
              </a:ext>
            </a:extLst>
          </p:cNvPr>
          <p:cNvSpPr>
            <a:spLocks noGrp="1"/>
          </p:cNvSpPr>
          <p:nvPr>
            <p:ph type="title" idx="4294967295"/>
          </p:nvPr>
        </p:nvSpPr>
        <p:spPr>
          <a:xfrm>
            <a:off x="591639" y="262084"/>
            <a:ext cx="6324600" cy="560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2022-23 BMSB Season - Review</a:t>
            </a:r>
          </a:p>
        </p:txBody>
      </p:sp>
      <p:pic>
        <p:nvPicPr>
          <p:cNvPr id="3" name="Picture 2" descr="A screen shot of 2021-22 BMSB season and 2022-2023 BMSB season detections of BMSB">
            <a:extLst>
              <a:ext uri="{FF2B5EF4-FFF2-40B4-BE49-F238E27FC236}">
                <a16:creationId xmlns:a16="http://schemas.microsoft.com/office/drawing/2014/main" id="{D6A447C0-76AE-4437-DE76-06C730731618}"/>
              </a:ext>
            </a:extLst>
          </p:cNvPr>
          <p:cNvPicPr>
            <a:picLocks noChangeAspect="1"/>
          </p:cNvPicPr>
          <p:nvPr/>
        </p:nvPicPr>
        <p:blipFill>
          <a:blip r:embed="rId3"/>
          <a:stretch>
            <a:fillRect/>
          </a:stretch>
        </p:blipFill>
        <p:spPr>
          <a:xfrm>
            <a:off x="744039" y="1039174"/>
            <a:ext cx="5580602" cy="2389826"/>
          </a:xfrm>
          <a:prstGeom prst="rect">
            <a:avLst/>
          </a:prstGeom>
        </p:spPr>
      </p:pic>
      <p:sp>
        <p:nvSpPr>
          <p:cNvPr id="5" name="Text Placeholder 4">
            <a:extLst>
              <a:ext uri="{FF2B5EF4-FFF2-40B4-BE49-F238E27FC236}">
                <a16:creationId xmlns:a16="http://schemas.microsoft.com/office/drawing/2014/main" id="{D5A42560-5FC6-1A92-D054-9AAFF8286658}"/>
              </a:ext>
            </a:extLst>
          </p:cNvPr>
          <p:cNvSpPr>
            <a:spLocks noGrp="1"/>
          </p:cNvSpPr>
          <p:nvPr>
            <p:ph type="body" sz="quarter" idx="20"/>
          </p:nvPr>
        </p:nvSpPr>
        <p:spPr>
          <a:xfrm>
            <a:off x="6916239" y="822471"/>
            <a:ext cx="3845008" cy="3883922"/>
          </a:xfrm>
        </p:spPr>
        <p:txBody>
          <a:bodyPr/>
          <a:lstStyle/>
          <a:p>
            <a:pPr marR="0" lvl="0" defTabSz="457200" eaLnBrk="0" fontAlgn="base" hangingPunct="0">
              <a:lnSpc>
                <a:spcPct val="115000"/>
              </a:lnSpc>
              <a:spcBef>
                <a:spcPct val="0"/>
              </a:spcBef>
              <a:spcAft>
                <a:spcPts val="1000"/>
              </a:spcAft>
              <a:buClrTx/>
              <a:buSzTx/>
              <a:tabLst/>
              <a:defRPr/>
            </a:pPr>
            <a:r>
              <a:rPr lang="en-AU" sz="1600" b="1" dirty="0">
                <a:solidFill>
                  <a:srgbClr val="003150"/>
                </a:solidFill>
                <a:latin typeface="Calibri"/>
                <a:ea typeface="Cambria" panose="02040503050406030204" pitchFamily="18" charset="0"/>
                <a:cs typeface="Calibri" panose="020F0502020204030204" pitchFamily="34" charset="0"/>
              </a:rPr>
              <a:t>Offshore treatment providers</a:t>
            </a:r>
          </a:p>
          <a:p>
            <a:pPr marL="285750" marR="0" lvl="0" indent="-285750" algn="l" defTabSz="457200" rtl="0" eaLnBrk="0" fontAlgn="base" latinLnBrk="0" hangingPunct="0">
              <a:lnSpc>
                <a:spcPct val="115000"/>
              </a:lnSpc>
              <a:spcBef>
                <a:spcPct val="0"/>
              </a:spcBef>
              <a:spcAft>
                <a:spcPts val="1000"/>
              </a:spcAft>
              <a:buClrTx/>
              <a:buSzTx/>
              <a:buFont typeface="Arial" panose="020B0604020202020204" pitchFamily="34" charset="0"/>
              <a:buChar char="•"/>
              <a:tabLst/>
              <a:defRPr/>
            </a:pPr>
            <a:r>
              <a:rPr lang="en-AU" sz="1200" dirty="0">
                <a:latin typeface="Calibri"/>
                <a:ea typeface="ＭＳ Ｐゴシック" charset="0"/>
              </a:rPr>
              <a:t>232 registered across 25 countries</a:t>
            </a:r>
          </a:p>
          <a:p>
            <a:endParaRPr lang="en-AU" dirty="0"/>
          </a:p>
        </p:txBody>
      </p:sp>
      <p:sp>
        <p:nvSpPr>
          <p:cNvPr id="6" name="Text Placeholder 4">
            <a:extLst>
              <a:ext uri="{FF2B5EF4-FFF2-40B4-BE49-F238E27FC236}">
                <a16:creationId xmlns:a16="http://schemas.microsoft.com/office/drawing/2014/main" id="{2B310016-6D5D-5618-7BFB-48E4AF5F350E}"/>
              </a:ext>
            </a:extLst>
          </p:cNvPr>
          <p:cNvSpPr txBox="1">
            <a:spLocks/>
          </p:cNvSpPr>
          <p:nvPr/>
        </p:nvSpPr>
        <p:spPr>
          <a:xfrm>
            <a:off x="744039" y="3581400"/>
            <a:ext cx="6544452" cy="284937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457200" eaLnBrk="0" fontAlgn="base" hangingPunct="0">
              <a:lnSpc>
                <a:spcPct val="115000"/>
              </a:lnSpc>
              <a:spcBef>
                <a:spcPct val="0"/>
              </a:spcBef>
              <a:spcAft>
                <a:spcPts val="1000"/>
              </a:spcAft>
              <a:buFont typeface="Arial" panose="020B0604020202020204" pitchFamily="34" charset="0"/>
              <a:buChar char="•"/>
              <a:defRPr/>
            </a:pPr>
            <a:r>
              <a:rPr lang="en-AU" sz="1600" b="1" dirty="0">
                <a:solidFill>
                  <a:srgbClr val="003150"/>
                </a:solidFill>
                <a:latin typeface="Calibri"/>
                <a:ea typeface="Cambria" panose="02040503050406030204" pitchFamily="18" charset="0"/>
                <a:cs typeface="Calibri" panose="020F0502020204030204" pitchFamily="34" charset="0"/>
              </a:rPr>
              <a:t>Intervention</a:t>
            </a:r>
          </a:p>
          <a:p>
            <a:pPr marL="720725" lvl="1" indent="-277813" defTabSz="457200" eaLnBrk="0" fontAlgn="base" hangingPunct="0">
              <a:lnSpc>
                <a:spcPct val="115000"/>
              </a:lnSpc>
              <a:spcBef>
                <a:spcPct val="0"/>
              </a:spcBef>
              <a:spcAft>
                <a:spcPts val="1000"/>
              </a:spcAft>
              <a:buFont typeface="Wingdings" panose="05000000000000000000" pitchFamily="2" charset="2"/>
              <a:buChar char="Ø"/>
              <a:defRPr/>
            </a:pPr>
            <a:r>
              <a:rPr lang="en-AU" sz="1200" dirty="0">
                <a:latin typeface="Calibri"/>
                <a:ea typeface="ＭＳ Ｐゴシック" charset="0"/>
              </a:rPr>
              <a:t>BMSB Profiled consignments:</a:t>
            </a:r>
          </a:p>
          <a:p>
            <a:pPr marL="1577975" lvl="3" indent="-277813" defTabSz="457200" eaLnBrk="0" fontAlgn="base" hangingPunct="0">
              <a:lnSpc>
                <a:spcPct val="115000"/>
              </a:lnSpc>
              <a:spcBef>
                <a:spcPct val="0"/>
              </a:spcBef>
              <a:spcAft>
                <a:spcPts val="1000"/>
              </a:spcAft>
              <a:buFont typeface="Wingdings" panose="05000000000000000000" pitchFamily="2" charset="2"/>
              <a:buChar char="v"/>
              <a:defRPr/>
            </a:pPr>
            <a:r>
              <a:rPr lang="en-AU" sz="1200" dirty="0">
                <a:latin typeface="Calibri"/>
                <a:ea typeface="ＭＳ Ｐゴシック" charset="0"/>
              </a:rPr>
              <a:t>59,417 document assessments</a:t>
            </a:r>
          </a:p>
          <a:p>
            <a:pPr marL="1577975" lvl="3" indent="-277813" defTabSz="457200" eaLnBrk="0" fontAlgn="base" hangingPunct="0">
              <a:lnSpc>
                <a:spcPct val="115000"/>
              </a:lnSpc>
              <a:spcBef>
                <a:spcPct val="0"/>
              </a:spcBef>
              <a:spcAft>
                <a:spcPts val="1000"/>
              </a:spcAft>
              <a:buFont typeface="Wingdings" panose="05000000000000000000" pitchFamily="2" charset="2"/>
              <a:buChar char="v"/>
              <a:defRPr/>
            </a:pPr>
            <a:r>
              <a:rPr lang="en-AU" sz="1200" dirty="0">
                <a:latin typeface="Calibri"/>
                <a:ea typeface="ＭＳ Ｐゴシック" charset="0"/>
              </a:rPr>
              <a:t>8,321 Inspections</a:t>
            </a:r>
          </a:p>
          <a:p>
            <a:pPr marL="1577975" lvl="3" indent="-277813" defTabSz="457200" eaLnBrk="0" fontAlgn="base" hangingPunct="0">
              <a:lnSpc>
                <a:spcPct val="115000"/>
              </a:lnSpc>
              <a:spcBef>
                <a:spcPct val="0"/>
              </a:spcBef>
              <a:spcAft>
                <a:spcPts val="1000"/>
              </a:spcAft>
              <a:buFont typeface="Wingdings" panose="05000000000000000000" pitchFamily="2" charset="2"/>
              <a:buChar char="v"/>
              <a:defRPr/>
            </a:pPr>
            <a:r>
              <a:rPr lang="en-AU" sz="1200" dirty="0">
                <a:latin typeface="Calibri"/>
                <a:ea typeface="ＭＳ Ｐゴシック" charset="0"/>
              </a:rPr>
              <a:t>Whitelisted 61,572 consignments that were treated offshore</a:t>
            </a:r>
          </a:p>
          <a:p>
            <a:pPr marL="1577975" lvl="3" indent="-277813" defTabSz="457200" eaLnBrk="0" fontAlgn="base" hangingPunct="0">
              <a:lnSpc>
                <a:spcPct val="115000"/>
              </a:lnSpc>
              <a:spcBef>
                <a:spcPct val="0"/>
              </a:spcBef>
              <a:spcAft>
                <a:spcPts val="1000"/>
              </a:spcAft>
              <a:buFont typeface="Wingdings" panose="05000000000000000000" pitchFamily="2" charset="2"/>
              <a:buChar char="v"/>
              <a:defRPr/>
            </a:pPr>
            <a:r>
              <a:rPr lang="en-AU" sz="1200" dirty="0">
                <a:latin typeface="Calibri"/>
                <a:ea typeface="ＭＳ Ｐゴシック" charset="0"/>
              </a:rPr>
              <a:t>AEPCOMM for BMSB was used on 5,199 FIDs</a:t>
            </a:r>
          </a:p>
          <a:p>
            <a:pPr marL="720725" lvl="1" indent="-277813" defTabSz="457200" eaLnBrk="0" fontAlgn="base" hangingPunct="0">
              <a:lnSpc>
                <a:spcPct val="115000"/>
              </a:lnSpc>
              <a:spcBef>
                <a:spcPct val="0"/>
              </a:spcBef>
              <a:spcAft>
                <a:spcPts val="1000"/>
              </a:spcAft>
              <a:buFont typeface="Wingdings" panose="05000000000000000000" pitchFamily="2" charset="2"/>
              <a:buChar char="Ø"/>
              <a:defRPr/>
            </a:pPr>
            <a:r>
              <a:rPr lang="en-AU" sz="1200" dirty="0">
                <a:latin typeface="Calibri"/>
                <a:ea typeface="ＭＳ Ｐゴシック" charset="0"/>
              </a:rPr>
              <a:t>The department directed 62 consignments for export due to arriving non-compliant to import conditions regarding mandatory offshore treatment requirements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endParaRPr lang="en-AU" dirty="0"/>
          </a:p>
        </p:txBody>
      </p:sp>
    </p:spTree>
    <p:extLst>
      <p:ext uri="{BB962C8B-B14F-4D97-AF65-F5344CB8AC3E}">
        <p14:creationId xmlns:p14="http://schemas.microsoft.com/office/powerpoint/2010/main" val="114321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B122E8-604C-C64D-17B2-035D617F557E}"/>
              </a:ext>
            </a:extLst>
          </p:cNvPr>
          <p:cNvSpPr>
            <a:spLocks noGrp="1"/>
          </p:cNvSpPr>
          <p:nvPr>
            <p:ph type="title" idx="4294967295"/>
          </p:nvPr>
        </p:nvSpPr>
        <p:spPr>
          <a:xfrm>
            <a:off x="884464" y="611732"/>
            <a:ext cx="5316039" cy="5470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2023-24 BMSB Seasonal Measures</a:t>
            </a:r>
          </a:p>
        </p:txBody>
      </p:sp>
      <p:sp>
        <p:nvSpPr>
          <p:cNvPr id="3" name="Text Placeholder 2">
            <a:extLst>
              <a:ext uri="{FF2B5EF4-FFF2-40B4-BE49-F238E27FC236}">
                <a16:creationId xmlns:a16="http://schemas.microsoft.com/office/drawing/2014/main" id="{AAEAF1D2-7BC7-AA25-7E03-21340AF643C3}"/>
              </a:ext>
            </a:extLst>
          </p:cNvPr>
          <p:cNvSpPr>
            <a:spLocks noGrp="1"/>
          </p:cNvSpPr>
          <p:nvPr>
            <p:ph type="body" sz="quarter" idx="20"/>
          </p:nvPr>
        </p:nvSpPr>
        <p:spPr>
          <a:xfrm>
            <a:off x="884465" y="1158784"/>
            <a:ext cx="8903970" cy="4625748"/>
          </a:xfrm>
        </p:spPr>
        <p:txBody>
          <a:bodyPr/>
          <a:lstStyle/>
          <a:p>
            <a:pPr marL="342900" indent="-342900">
              <a:lnSpc>
                <a:spcPts val="2300"/>
              </a:lnSpc>
              <a:spcAft>
                <a:spcPts val="1000"/>
              </a:spcAft>
              <a:buFont typeface="Arial" panose="020B0604020202020204" pitchFamily="34" charset="0"/>
              <a:buChar char="•"/>
            </a:pPr>
            <a:r>
              <a:rPr lang="en-AU" altLang="en-US" sz="1800" dirty="0">
                <a:latin typeface="Calibri" panose="020F0502020204030204" pitchFamily="34" charset="0"/>
                <a:cs typeface="Calibri" panose="020F0502020204030204" pitchFamily="34" charset="0"/>
              </a:rPr>
              <a:t>Uzbekistan has been added this season</a:t>
            </a:r>
          </a:p>
          <a:p>
            <a:pPr marL="342900" indent="-342900" eaLnBrk="1" hangingPunct="1">
              <a:lnSpc>
                <a:spcPts val="2300"/>
              </a:lnSpc>
              <a:spcAft>
                <a:spcPts val="1000"/>
              </a:spcAft>
              <a:buFont typeface="Arial" panose="020B0604020202020204" pitchFamily="34" charset="0"/>
              <a:buChar char="•"/>
            </a:pPr>
            <a:r>
              <a:rPr lang="en-AU" altLang="en-US" sz="1800" dirty="0">
                <a:latin typeface="Calibri" panose="020F0502020204030204" pitchFamily="34" charset="0"/>
                <a:cs typeface="Calibri" panose="020F0502020204030204" pitchFamily="34" charset="0"/>
              </a:rPr>
              <a:t>Measures apply to goods shipped between </a:t>
            </a:r>
            <a:r>
              <a:rPr lang="en-AU" altLang="en-US" sz="1800" b="1" dirty="0">
                <a:latin typeface="Calibri" panose="020F0502020204030204" pitchFamily="34" charset="0"/>
                <a:cs typeface="Calibri" panose="020F0502020204030204" pitchFamily="34" charset="0"/>
              </a:rPr>
              <a:t>1 September and 30 April </a:t>
            </a:r>
            <a:r>
              <a:rPr lang="en-AU" altLang="en-US" sz="1800" dirty="0">
                <a:latin typeface="Calibri" panose="020F0502020204030204" pitchFamily="34" charset="0"/>
                <a:cs typeface="Calibri" panose="020F0502020204030204" pitchFamily="34" charset="0"/>
              </a:rPr>
              <a:t>(inclusive) as sea cargo. Any target high risk or target risk goods manufactured in, or shipped from a target risk country are subject to the BMSB seasonal measures</a:t>
            </a:r>
          </a:p>
          <a:p>
            <a:pPr marL="1485900" lvl="2" indent="-342900">
              <a:lnSpc>
                <a:spcPts val="2300"/>
              </a:lnSpc>
              <a:spcAft>
                <a:spcPts val="1000"/>
              </a:spcAft>
            </a:pPr>
            <a:r>
              <a:rPr lang="en-AU" altLang="en-US" sz="1800" dirty="0">
                <a:latin typeface="Calibri" panose="020F0502020204030204" pitchFamily="34" charset="0"/>
                <a:cs typeface="Calibri" panose="020F0502020204030204" pitchFamily="34" charset="0"/>
              </a:rPr>
              <a:t>Target high risk goods – mandatory treatment</a:t>
            </a:r>
          </a:p>
          <a:p>
            <a:pPr marL="1485900" lvl="2" indent="-342900">
              <a:lnSpc>
                <a:spcPts val="2300"/>
              </a:lnSpc>
              <a:spcAft>
                <a:spcPts val="1000"/>
              </a:spcAft>
            </a:pPr>
            <a:r>
              <a:rPr lang="en-AU" altLang="en-US" sz="1800" dirty="0">
                <a:latin typeface="Calibri" panose="020F0502020204030204" pitchFamily="34" charset="0"/>
                <a:cs typeface="Calibri" panose="020F0502020204030204" pitchFamily="34" charset="0"/>
              </a:rPr>
              <a:t>Target risk goods – subject to random inspection</a:t>
            </a:r>
          </a:p>
          <a:p>
            <a:pPr marL="342900" indent="-342900" eaLnBrk="1" hangingPunct="1">
              <a:lnSpc>
                <a:spcPts val="2300"/>
              </a:lnSpc>
              <a:spcAft>
                <a:spcPts val="1000"/>
              </a:spcAft>
              <a:buFont typeface="Arial" panose="020B0604020202020204" pitchFamily="34" charset="0"/>
              <a:buChar char="•"/>
            </a:pPr>
            <a:r>
              <a:rPr lang="en-AU" altLang="en-US" sz="1800" dirty="0">
                <a:latin typeface="Calibri" panose="020F0502020204030204" pitchFamily="34" charset="0"/>
                <a:cs typeface="Calibri" panose="020F0502020204030204" pitchFamily="34" charset="0"/>
              </a:rPr>
              <a:t>Any vessel that berths at, loads or tranships goods from these countries are also subject to heightened vessel surveillance</a:t>
            </a:r>
          </a:p>
          <a:p>
            <a:pPr marL="342900" indent="-342900" eaLnBrk="1" hangingPunct="1">
              <a:lnSpc>
                <a:spcPts val="2300"/>
              </a:lnSpc>
              <a:spcAft>
                <a:spcPts val="1000"/>
              </a:spcAft>
              <a:buFont typeface="Arial" panose="020B0604020202020204" pitchFamily="34" charset="0"/>
              <a:buChar char="•"/>
            </a:pPr>
            <a:r>
              <a:rPr lang="en-AU" altLang="en-US" sz="1800" dirty="0">
                <a:latin typeface="Calibri" panose="020F0502020204030204" pitchFamily="34" charset="0"/>
                <a:cs typeface="Calibri" panose="020F0502020204030204" pitchFamily="34" charset="0"/>
              </a:rPr>
              <a:t>Emerging risk countries - UK and China only</a:t>
            </a:r>
          </a:p>
          <a:p>
            <a:endParaRPr lang="en-AU" dirty="0"/>
          </a:p>
        </p:txBody>
      </p:sp>
      <p:pic>
        <p:nvPicPr>
          <p:cNvPr id="4" name="Picture 3" descr="A brown marmorated stink bug on a leaf">
            <a:extLst>
              <a:ext uri="{FF2B5EF4-FFF2-40B4-BE49-F238E27FC236}">
                <a16:creationId xmlns:a16="http://schemas.microsoft.com/office/drawing/2014/main" id="{02B06A97-7F3F-1323-4DF8-3CD1F57D9809}"/>
              </a:ext>
            </a:extLst>
          </p:cNvPr>
          <p:cNvPicPr>
            <a:picLocks noChangeAspect="1"/>
          </p:cNvPicPr>
          <p:nvPr/>
        </p:nvPicPr>
        <p:blipFill>
          <a:blip r:embed="rId3"/>
          <a:stretch>
            <a:fillRect/>
          </a:stretch>
        </p:blipFill>
        <p:spPr>
          <a:xfrm>
            <a:off x="9586775" y="2424112"/>
            <a:ext cx="2266950" cy="2009775"/>
          </a:xfrm>
          <a:prstGeom prst="rect">
            <a:avLst/>
          </a:prstGeom>
        </p:spPr>
      </p:pic>
    </p:spTree>
    <p:extLst>
      <p:ext uri="{BB962C8B-B14F-4D97-AF65-F5344CB8AC3E}">
        <p14:creationId xmlns:p14="http://schemas.microsoft.com/office/powerpoint/2010/main" val="361625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146AF5-AD83-D1B1-A01E-0F44BA9553DF}"/>
              </a:ext>
            </a:extLst>
          </p:cNvPr>
          <p:cNvSpPr>
            <a:spLocks noGrp="1"/>
          </p:cNvSpPr>
          <p:nvPr>
            <p:ph type="title" idx="4294967295"/>
          </p:nvPr>
        </p:nvSpPr>
        <p:spPr>
          <a:xfrm>
            <a:off x="873024" y="517334"/>
            <a:ext cx="4678479"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Target risk countries</a:t>
            </a:r>
          </a:p>
        </p:txBody>
      </p:sp>
      <p:pic>
        <p:nvPicPr>
          <p:cNvPr id="4" name="Picture 3" descr="A group of flags with names of target risk countries">
            <a:extLst>
              <a:ext uri="{FF2B5EF4-FFF2-40B4-BE49-F238E27FC236}">
                <a16:creationId xmlns:a16="http://schemas.microsoft.com/office/drawing/2014/main" id="{64726994-4929-0A89-7499-547E6FEF3DC2}"/>
              </a:ext>
            </a:extLst>
          </p:cNvPr>
          <p:cNvPicPr>
            <a:picLocks noChangeAspect="1"/>
          </p:cNvPicPr>
          <p:nvPr/>
        </p:nvPicPr>
        <p:blipFill>
          <a:blip r:embed="rId3"/>
          <a:stretch>
            <a:fillRect/>
          </a:stretch>
        </p:blipFill>
        <p:spPr>
          <a:xfrm>
            <a:off x="1515291" y="1171575"/>
            <a:ext cx="8533584" cy="4873396"/>
          </a:xfrm>
          <a:prstGeom prst="rect">
            <a:avLst/>
          </a:prstGeom>
        </p:spPr>
      </p:pic>
    </p:spTree>
    <p:extLst>
      <p:ext uri="{BB962C8B-B14F-4D97-AF65-F5344CB8AC3E}">
        <p14:creationId xmlns:p14="http://schemas.microsoft.com/office/powerpoint/2010/main" val="246770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8C0BB0-7B3F-954F-F1FF-3C1F67B04958}"/>
              </a:ext>
            </a:extLst>
          </p:cNvPr>
          <p:cNvSpPr>
            <a:spLocks noGrp="1"/>
          </p:cNvSpPr>
          <p:nvPr>
            <p:ph type="title" idx="4294967295"/>
          </p:nvPr>
        </p:nvSpPr>
        <p:spPr>
          <a:xfrm>
            <a:off x="970883" y="456603"/>
            <a:ext cx="5882763" cy="4926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2023-24 measures continued</a:t>
            </a:r>
          </a:p>
        </p:txBody>
      </p:sp>
      <p:sp>
        <p:nvSpPr>
          <p:cNvPr id="3" name="Text Placeholder 2">
            <a:extLst>
              <a:ext uri="{FF2B5EF4-FFF2-40B4-BE49-F238E27FC236}">
                <a16:creationId xmlns:a16="http://schemas.microsoft.com/office/drawing/2014/main" id="{BE27B0A2-BD62-E8C8-FA54-22C7F069B07E}"/>
              </a:ext>
            </a:extLst>
          </p:cNvPr>
          <p:cNvSpPr>
            <a:spLocks noGrp="1"/>
          </p:cNvSpPr>
          <p:nvPr>
            <p:ph type="body" sz="quarter" idx="20"/>
          </p:nvPr>
        </p:nvSpPr>
        <p:spPr>
          <a:xfrm>
            <a:off x="970883" y="1288868"/>
            <a:ext cx="8149600" cy="4572001"/>
          </a:xfrm>
        </p:spPr>
        <p:txBody>
          <a:bodyPr/>
          <a:lstStyle/>
          <a:p>
            <a:pPr marL="342900" indent="-342900">
              <a:spcAft>
                <a:spcPts val="600"/>
              </a:spcAft>
              <a:buFont typeface="Arial" panose="020B0604020202020204" pitchFamily="34" charset="0"/>
              <a:buChar char="•"/>
            </a:pPr>
            <a:r>
              <a:rPr lang="en-AU" sz="1800" dirty="0"/>
              <a:t>Three approved BMSB treatments:</a:t>
            </a:r>
          </a:p>
          <a:p>
            <a:pPr marL="1485900" lvl="2" indent="-342900">
              <a:spcAft>
                <a:spcPts val="600"/>
              </a:spcAft>
            </a:pPr>
            <a:r>
              <a:rPr lang="en-AU" sz="1800" dirty="0"/>
              <a:t>Methyl Bromide</a:t>
            </a:r>
          </a:p>
          <a:p>
            <a:pPr marL="1485900" lvl="2" indent="-342900">
              <a:spcAft>
                <a:spcPts val="600"/>
              </a:spcAft>
            </a:pPr>
            <a:r>
              <a:rPr lang="en-AU" sz="1800" dirty="0"/>
              <a:t>Sulfuryl Fluoride</a:t>
            </a:r>
          </a:p>
          <a:p>
            <a:pPr marL="1485900" lvl="2" indent="-342900">
              <a:spcAft>
                <a:spcPts val="600"/>
              </a:spcAft>
            </a:pPr>
            <a:r>
              <a:rPr lang="en-AU" sz="1800" dirty="0"/>
              <a:t>Heat Treatment</a:t>
            </a:r>
          </a:p>
          <a:p>
            <a:pPr marL="342900" lvl="1" indent="-342900">
              <a:spcAft>
                <a:spcPts val="600"/>
              </a:spcAft>
            </a:pPr>
            <a:r>
              <a:rPr lang="en-AU" sz="1800" dirty="0"/>
              <a:t>All target high risk and target risk goods will be subject to random verification inspections </a:t>
            </a:r>
          </a:p>
          <a:p>
            <a:pPr marL="1485900" lvl="2" indent="-342900">
              <a:spcAft>
                <a:spcPts val="600"/>
              </a:spcAft>
            </a:pPr>
            <a:r>
              <a:rPr lang="en-AU" sz="1800" dirty="0"/>
              <a:t>Includes post treatment verifications</a:t>
            </a:r>
          </a:p>
          <a:p>
            <a:pPr marL="1485900" lvl="2" indent="-342900">
              <a:spcAft>
                <a:spcPts val="600"/>
              </a:spcAft>
            </a:pPr>
            <a:r>
              <a:rPr lang="en-AU" sz="1800" dirty="0"/>
              <a:t>Includes random inspections of risk goods</a:t>
            </a:r>
          </a:p>
          <a:p>
            <a:pPr marL="1485900" lvl="2" indent="-342900">
              <a:spcAft>
                <a:spcPts val="600"/>
              </a:spcAft>
            </a:pPr>
            <a:r>
              <a:rPr lang="en-AU" sz="1800" dirty="0"/>
              <a:t>Inspections of goods from emerging risk countries</a:t>
            </a:r>
          </a:p>
          <a:p>
            <a:pPr marL="342900" lvl="1" indent="-342900">
              <a:spcAft>
                <a:spcPts val="600"/>
              </a:spcAft>
            </a:pPr>
            <a:r>
              <a:rPr lang="en-AU" sz="1800" dirty="0"/>
              <a:t>All random onshore verification inspections must be conducted in a metropolitan location.</a:t>
            </a:r>
          </a:p>
          <a:p>
            <a:pPr marL="342900" lvl="1" indent="-342900"/>
            <a:endParaRPr lang="en-AU" sz="1800" dirty="0"/>
          </a:p>
        </p:txBody>
      </p:sp>
      <p:pic>
        <p:nvPicPr>
          <p:cNvPr id="4" name="Picture 3" descr="A detector dog sniffing a wheel">
            <a:extLst>
              <a:ext uri="{FF2B5EF4-FFF2-40B4-BE49-F238E27FC236}">
                <a16:creationId xmlns:a16="http://schemas.microsoft.com/office/drawing/2014/main" id="{58F17154-A10D-D749-3A37-97F7241271CA}"/>
              </a:ext>
            </a:extLst>
          </p:cNvPr>
          <p:cNvPicPr>
            <a:picLocks noChangeAspect="1"/>
          </p:cNvPicPr>
          <p:nvPr/>
        </p:nvPicPr>
        <p:blipFill>
          <a:blip r:embed="rId3"/>
          <a:stretch>
            <a:fillRect/>
          </a:stretch>
        </p:blipFill>
        <p:spPr>
          <a:xfrm>
            <a:off x="9120483" y="456603"/>
            <a:ext cx="1792379" cy="1975275"/>
          </a:xfrm>
          <a:prstGeom prst="rect">
            <a:avLst/>
          </a:prstGeom>
        </p:spPr>
      </p:pic>
      <p:pic>
        <p:nvPicPr>
          <p:cNvPr id="5" name="Picture 4" descr="A person and a dog standing next to a truck">
            <a:extLst>
              <a:ext uri="{FF2B5EF4-FFF2-40B4-BE49-F238E27FC236}">
                <a16:creationId xmlns:a16="http://schemas.microsoft.com/office/drawing/2014/main" id="{1CC180F9-F084-0615-8B33-1FF6BC470264}"/>
              </a:ext>
            </a:extLst>
          </p:cNvPr>
          <p:cNvPicPr>
            <a:picLocks noChangeAspect="1"/>
          </p:cNvPicPr>
          <p:nvPr/>
        </p:nvPicPr>
        <p:blipFill>
          <a:blip r:embed="rId4"/>
          <a:stretch>
            <a:fillRect/>
          </a:stretch>
        </p:blipFill>
        <p:spPr>
          <a:xfrm>
            <a:off x="9164026" y="3574868"/>
            <a:ext cx="1865538" cy="1987468"/>
          </a:xfrm>
          <a:prstGeom prst="rect">
            <a:avLst/>
          </a:prstGeom>
        </p:spPr>
      </p:pic>
    </p:spTree>
    <p:extLst>
      <p:ext uri="{BB962C8B-B14F-4D97-AF65-F5344CB8AC3E}">
        <p14:creationId xmlns:p14="http://schemas.microsoft.com/office/powerpoint/2010/main" val="122978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F2F632-CB65-200D-CEA9-FFD7E09496AF}"/>
              </a:ext>
            </a:extLst>
          </p:cNvPr>
          <p:cNvSpPr>
            <a:spLocks noGrp="1"/>
          </p:cNvSpPr>
          <p:nvPr>
            <p:ph type="title" idx="4294967295"/>
          </p:nvPr>
        </p:nvSpPr>
        <p:spPr>
          <a:xfrm>
            <a:off x="814129" y="358640"/>
            <a:ext cx="4802233" cy="4948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Containerised vs Break Bulk</a:t>
            </a:r>
          </a:p>
        </p:txBody>
      </p:sp>
      <p:sp>
        <p:nvSpPr>
          <p:cNvPr id="3" name="Text Placeholder 2">
            <a:extLst>
              <a:ext uri="{FF2B5EF4-FFF2-40B4-BE49-F238E27FC236}">
                <a16:creationId xmlns:a16="http://schemas.microsoft.com/office/drawing/2014/main" id="{2EBB4A09-A65C-05B0-EACA-CDBD155D8704}"/>
              </a:ext>
            </a:extLst>
          </p:cNvPr>
          <p:cNvSpPr>
            <a:spLocks noGrp="1"/>
          </p:cNvSpPr>
          <p:nvPr>
            <p:ph type="body" sz="quarter" idx="20"/>
          </p:nvPr>
        </p:nvSpPr>
        <p:spPr>
          <a:xfrm>
            <a:off x="814129" y="1062446"/>
            <a:ext cx="7319677" cy="5008924"/>
          </a:xfrm>
        </p:spPr>
        <p:txBody>
          <a:bodyPr/>
          <a:lstStyle/>
          <a:p>
            <a:r>
              <a:rPr lang="en-AU" sz="1800" b="1" dirty="0"/>
              <a:t>Containerised:</a:t>
            </a:r>
          </a:p>
          <a:p>
            <a:pPr marL="342900" indent="-342900">
              <a:buFont typeface="Arial" panose="020B0604020202020204" pitchFamily="34" charset="0"/>
              <a:buChar char="•"/>
            </a:pPr>
            <a:r>
              <a:rPr lang="en-AU" sz="1800" dirty="0"/>
              <a:t>Refers to 6 hard sided containers - general purpose/dry box</a:t>
            </a:r>
          </a:p>
          <a:p>
            <a:pPr marL="342900" indent="-342900">
              <a:buFont typeface="Arial" panose="020B0604020202020204" pitchFamily="34" charset="0"/>
              <a:buChar char="•"/>
            </a:pPr>
            <a:r>
              <a:rPr lang="en-AU" sz="1800" dirty="0"/>
              <a:t>Refrigerated containers (operating or non-operating) fall into this category and are subject to the measures</a:t>
            </a:r>
          </a:p>
          <a:p>
            <a:pPr marL="342900" indent="-342900">
              <a:buFont typeface="Arial" panose="020B0604020202020204" pitchFamily="34" charset="0"/>
              <a:buChar char="•"/>
            </a:pPr>
            <a:r>
              <a:rPr lang="en-AU" sz="1800" dirty="0"/>
              <a:t>Has the option for onshore treatment</a:t>
            </a:r>
          </a:p>
          <a:p>
            <a:pPr marL="342900" indent="-342900">
              <a:buFont typeface="Arial" panose="020B0604020202020204" pitchFamily="34" charset="0"/>
              <a:buChar char="•"/>
            </a:pPr>
            <a:r>
              <a:rPr lang="en-AU" sz="1800" dirty="0"/>
              <a:t>Must be sealed within 120 hours of treatment completing (if treated prior to 1 December)</a:t>
            </a:r>
          </a:p>
          <a:p>
            <a:pPr marL="342900" indent="-342900">
              <a:buFont typeface="Arial" panose="020B0604020202020204" pitchFamily="34" charset="0"/>
              <a:buChar char="•"/>
            </a:pPr>
            <a:endParaRPr lang="en-AU" sz="1800" dirty="0"/>
          </a:p>
          <a:p>
            <a:r>
              <a:rPr lang="en-AU" sz="1800" b="1" dirty="0"/>
              <a:t>Break bulk (includes flat rack and open top containers)</a:t>
            </a:r>
          </a:p>
          <a:p>
            <a:pPr marL="342900" indent="-342900">
              <a:buFont typeface="Arial" panose="020B0604020202020204" pitchFamily="34" charset="0"/>
              <a:buChar char="•"/>
            </a:pPr>
            <a:r>
              <a:rPr lang="en-AU" sz="1800" dirty="0"/>
              <a:t>All target high risk goods shipped as break bulk must be treated offshore</a:t>
            </a:r>
          </a:p>
          <a:p>
            <a:pPr marL="342900" indent="-342900">
              <a:buFont typeface="Arial" panose="020B0604020202020204" pitchFamily="34" charset="0"/>
              <a:buChar char="•"/>
            </a:pPr>
            <a:r>
              <a:rPr lang="en-AU" sz="1800" dirty="0"/>
              <a:t>No allowances will be made for untreated break bulk and goods will be directed for export</a:t>
            </a:r>
          </a:p>
          <a:p>
            <a:pPr marL="342900" indent="-342900">
              <a:buFont typeface="Arial" panose="020B0604020202020204" pitchFamily="34" charset="0"/>
              <a:buChar char="•"/>
            </a:pPr>
            <a:r>
              <a:rPr lang="en-AU" sz="1800" dirty="0"/>
              <a:t>Must be shipped on board within 120 hours of the completion of treatment (if treated prior to 1 December)</a:t>
            </a:r>
          </a:p>
          <a:p>
            <a:pPr marL="342900" indent="-342900">
              <a:buFont typeface="Arial" panose="020B0604020202020204" pitchFamily="34" charset="0"/>
              <a:buChar char="•"/>
            </a:pPr>
            <a:r>
              <a:rPr lang="en-AU" sz="1800" dirty="0"/>
              <a:t>FCL containers that have been modified, such as those used to house in-built power generators, portable workshops etc; are break bulk</a:t>
            </a:r>
          </a:p>
        </p:txBody>
      </p:sp>
      <p:pic>
        <p:nvPicPr>
          <p:cNvPr id="4" name="Picture 3" descr="A blue FCL container">
            <a:extLst>
              <a:ext uri="{FF2B5EF4-FFF2-40B4-BE49-F238E27FC236}">
                <a16:creationId xmlns:a16="http://schemas.microsoft.com/office/drawing/2014/main" id="{C90F5803-386F-3B67-5E82-336F73D4CA8F}"/>
              </a:ext>
            </a:extLst>
          </p:cNvPr>
          <p:cNvPicPr>
            <a:picLocks noChangeAspect="1"/>
          </p:cNvPicPr>
          <p:nvPr/>
        </p:nvPicPr>
        <p:blipFill>
          <a:blip r:embed="rId3"/>
          <a:stretch>
            <a:fillRect/>
          </a:stretch>
        </p:blipFill>
        <p:spPr>
          <a:xfrm>
            <a:off x="8534400" y="358640"/>
            <a:ext cx="2534602" cy="2534602"/>
          </a:xfrm>
          <a:prstGeom prst="rect">
            <a:avLst/>
          </a:prstGeom>
        </p:spPr>
      </p:pic>
      <p:pic>
        <p:nvPicPr>
          <p:cNvPr id="5" name="Picture 4" descr="A modified white FCL container with air vents and doors">
            <a:extLst>
              <a:ext uri="{FF2B5EF4-FFF2-40B4-BE49-F238E27FC236}">
                <a16:creationId xmlns:a16="http://schemas.microsoft.com/office/drawing/2014/main" id="{BCBC2D3D-F72F-3D5A-F8EA-EA3F3150AEAC}"/>
              </a:ext>
            </a:extLst>
          </p:cNvPr>
          <p:cNvPicPr>
            <a:picLocks noChangeAspect="1"/>
          </p:cNvPicPr>
          <p:nvPr/>
        </p:nvPicPr>
        <p:blipFill>
          <a:blip r:embed="rId4"/>
          <a:stretch>
            <a:fillRect/>
          </a:stretch>
        </p:blipFill>
        <p:spPr>
          <a:xfrm>
            <a:off x="8319608" y="3901622"/>
            <a:ext cx="2880023" cy="2046332"/>
          </a:xfrm>
          <a:prstGeom prst="rect">
            <a:avLst/>
          </a:prstGeom>
        </p:spPr>
      </p:pic>
    </p:spTree>
    <p:extLst>
      <p:ext uri="{BB962C8B-B14F-4D97-AF65-F5344CB8AC3E}">
        <p14:creationId xmlns:p14="http://schemas.microsoft.com/office/powerpoint/2010/main" val="84055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DE0A06-10EA-29B4-A746-98EC4FB1D954}"/>
              </a:ext>
            </a:extLst>
          </p:cNvPr>
          <p:cNvSpPr>
            <a:spLocks noGrp="1"/>
          </p:cNvSpPr>
          <p:nvPr>
            <p:ph type="title" idx="4294967295"/>
          </p:nvPr>
        </p:nvSpPr>
        <p:spPr>
          <a:xfrm>
            <a:off x="753836" y="358641"/>
            <a:ext cx="8101013" cy="5557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120 hour window – Post Treatment and Transhipping</a:t>
            </a:r>
          </a:p>
        </p:txBody>
      </p:sp>
      <p:sp>
        <p:nvSpPr>
          <p:cNvPr id="3" name="Text Placeholder 2">
            <a:extLst>
              <a:ext uri="{FF2B5EF4-FFF2-40B4-BE49-F238E27FC236}">
                <a16:creationId xmlns:a16="http://schemas.microsoft.com/office/drawing/2014/main" id="{664E61A6-3387-ABC7-9818-D1C0567825D2}"/>
              </a:ext>
            </a:extLst>
          </p:cNvPr>
          <p:cNvSpPr>
            <a:spLocks noGrp="1"/>
          </p:cNvSpPr>
          <p:nvPr>
            <p:ph type="body" sz="quarter" idx="20"/>
          </p:nvPr>
        </p:nvSpPr>
        <p:spPr>
          <a:xfrm>
            <a:off x="753836" y="1104492"/>
            <a:ext cx="9774827" cy="4817336"/>
          </a:xfrm>
        </p:spPr>
        <p:txBody>
          <a:bodyPr/>
          <a:lstStyle/>
          <a:p>
            <a:pPr marL="342900" indent="-342900">
              <a:buFont typeface="Arial" panose="020B0604020202020204" pitchFamily="34" charset="0"/>
              <a:buChar char="•"/>
            </a:pPr>
            <a:r>
              <a:rPr lang="en-AU" sz="1800" dirty="0"/>
              <a:t>Goods treated in a target risk country are subject to the 120 hour post treatment window when treated prior to 1 December</a:t>
            </a:r>
          </a:p>
          <a:p>
            <a:pPr marL="1485900" lvl="2" indent="-342900"/>
            <a:r>
              <a:rPr lang="en-AU" sz="1800" dirty="0"/>
              <a:t>Containerised goods must be sealed in the container</a:t>
            </a:r>
          </a:p>
          <a:p>
            <a:pPr marL="1485900" lvl="2" indent="-342900"/>
            <a:r>
              <a:rPr lang="en-AU" sz="1800" dirty="0"/>
              <a:t>Break bulk goods (incl FR and OT) must be shipped on board the vessel</a:t>
            </a:r>
          </a:p>
          <a:p>
            <a:pPr marL="342900" lvl="1" indent="-342900">
              <a:spcAft>
                <a:spcPts val="600"/>
              </a:spcAft>
            </a:pPr>
            <a:r>
              <a:rPr lang="en-AU" sz="1800" dirty="0"/>
              <a:t>If break bulk has been shipped outside the 120 hour window (but less than 48 hours over), and  evidence can be provided, the in-transit policy may be enacted. </a:t>
            </a:r>
          </a:p>
          <a:p>
            <a:pPr marL="342900" lvl="1" indent="-342900">
              <a:spcAft>
                <a:spcPts val="600"/>
              </a:spcAft>
            </a:pPr>
            <a:r>
              <a:rPr lang="en-AU" sz="1800" dirty="0"/>
              <a:t>The 120 hours does NOT apply to:</a:t>
            </a:r>
          </a:p>
          <a:p>
            <a:pPr marL="1485900" lvl="2" indent="-342900">
              <a:spcAft>
                <a:spcPts val="600"/>
              </a:spcAft>
            </a:pPr>
            <a:r>
              <a:rPr lang="en-AU" sz="1800" dirty="0"/>
              <a:t>Goods treated in non-target risk countries</a:t>
            </a:r>
          </a:p>
          <a:p>
            <a:pPr marL="1485900" lvl="2" indent="-342900">
              <a:spcAft>
                <a:spcPts val="600"/>
              </a:spcAft>
            </a:pPr>
            <a:r>
              <a:rPr lang="en-AU" sz="1800" dirty="0"/>
              <a:t>Good treated after 1 December</a:t>
            </a:r>
          </a:p>
          <a:p>
            <a:pPr marL="342900" lvl="1" indent="-342900">
              <a:spcAft>
                <a:spcPts val="600"/>
              </a:spcAft>
            </a:pPr>
            <a:r>
              <a:rPr lang="en-AU" sz="1800" dirty="0"/>
              <a:t>Breakbulk goods that tranship in a target risk country prior to 1 December, are subject to the 120 hour window. Does not apply to sealed containers.</a:t>
            </a:r>
          </a:p>
          <a:p>
            <a:pPr marL="342900" lvl="1" indent="-342900">
              <a:spcAft>
                <a:spcPts val="600"/>
              </a:spcAft>
            </a:pPr>
            <a:endParaRPr lang="en-AU" sz="1800" dirty="0"/>
          </a:p>
          <a:p>
            <a:pPr marL="342900" lvl="1" indent="-342900"/>
            <a:endParaRPr lang="en-AU" sz="1800" dirty="0"/>
          </a:p>
        </p:txBody>
      </p:sp>
      <p:pic>
        <p:nvPicPr>
          <p:cNvPr id="4" name="Picture 3" descr="A large container ship sailing in the water">
            <a:extLst>
              <a:ext uri="{FF2B5EF4-FFF2-40B4-BE49-F238E27FC236}">
                <a16:creationId xmlns:a16="http://schemas.microsoft.com/office/drawing/2014/main" id="{B208B6A9-32D2-87D7-98CC-8C258525D327}"/>
              </a:ext>
            </a:extLst>
          </p:cNvPr>
          <p:cNvPicPr>
            <a:picLocks noChangeAspect="1"/>
          </p:cNvPicPr>
          <p:nvPr/>
        </p:nvPicPr>
        <p:blipFill>
          <a:blip r:embed="rId3"/>
          <a:stretch>
            <a:fillRect/>
          </a:stretch>
        </p:blipFill>
        <p:spPr>
          <a:xfrm>
            <a:off x="7272780" y="4511719"/>
            <a:ext cx="2857500" cy="1600200"/>
          </a:xfrm>
          <a:prstGeom prst="rect">
            <a:avLst/>
          </a:prstGeom>
        </p:spPr>
      </p:pic>
    </p:spTree>
    <p:extLst>
      <p:ext uri="{BB962C8B-B14F-4D97-AF65-F5344CB8AC3E}">
        <p14:creationId xmlns:p14="http://schemas.microsoft.com/office/powerpoint/2010/main" val="21024524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ent_brand_presentation_template_16_9-60722.potx" id="{382E2D3A-6AC4-4651-BEF9-F28ADB179836}" vid="{4A8E018D-5807-4A15-9674-C3D3F0421E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91DB94C8E2E14F9D69CDF9B52A3286" ma:contentTypeVersion="17" ma:contentTypeDescription="Create a new document." ma:contentTypeScope="" ma:versionID="5072dae7b5d1063ccc984f98230f8ba8">
  <xsd:schema xmlns:xsd="http://www.w3.org/2001/XMLSchema" xmlns:xs="http://www.w3.org/2001/XMLSchema" xmlns:p="http://schemas.microsoft.com/office/2006/metadata/properties" xmlns:ns2="2b53c995-2120-4bc0-8922-c25044d37f65" xmlns:ns3="c95b51c2-b2ac-4224-a5b5-069909057829" xmlns:ns4="81c01dc6-2c49-4730-b140-874c95cac377" targetNamespace="http://schemas.microsoft.com/office/2006/metadata/properties" ma:root="true" ma:fieldsID="96e731d4670ae8f071f6d03276544a2f" ns2:_="" ns3:_="" ns4:_="">
    <xsd:import namespace="2b53c995-2120-4bc0-8922-c25044d37f65"/>
    <xsd:import namespace="c95b51c2-b2ac-4224-a5b5-069909057829"/>
    <xsd:import namespace="81c01dc6-2c49-4730-b140-874c95cac3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53c995-2120-4bc0-8922-c25044d37f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81b4ab-c2b0-4b32-8bb7-29fb05a8de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5b51c2-b2ac-4224-a5b5-0699090578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c01dc6-2c49-4730-b140-874c95cac37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2ae6d04-93fd-4eff-b083-abce3c4fe286}" ma:internalName="TaxCatchAll" ma:showField="CatchAllData" ma:web="c95b51c2-b2ac-4224-a5b5-0699090578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1C58B4-C5D8-4362-AEE6-45A1424FE0AF}">
  <ds:schemaRefs>
    <ds:schemaRef ds:uri="http://schemas.microsoft.com/sharepoint/v3/contenttype/forms"/>
  </ds:schemaRefs>
</ds:datastoreItem>
</file>

<file path=customXml/itemProps2.xml><?xml version="1.0" encoding="utf-8"?>
<ds:datastoreItem xmlns:ds="http://schemas.openxmlformats.org/officeDocument/2006/customXml" ds:itemID="{88E192B3-45CA-4428-A7CC-BF3A4C2679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53c995-2120-4bc0-8922-c25044d37f65"/>
    <ds:schemaRef ds:uri="c95b51c2-b2ac-4224-a5b5-069909057829"/>
    <ds:schemaRef ds:uri="81c01dc6-2c49-4730-b140-874c95cac3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Parent_brand_presentation_template_16_9-60722</Template>
  <TotalTime>5160</TotalTime>
  <Words>2783</Words>
  <Application>Microsoft Office PowerPoint</Application>
  <PresentationFormat>Widescreen</PresentationFormat>
  <Paragraphs>240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vt:lpstr>
      <vt:lpstr>Calibri Light</vt:lpstr>
      <vt:lpstr>Wingdings</vt:lpstr>
      <vt:lpstr>Office Theme</vt:lpstr>
      <vt:lpstr>Industry Information Session </vt:lpstr>
      <vt:lpstr>Agenda</vt:lpstr>
      <vt:lpstr>Brown Marmorated Stink Bug</vt:lpstr>
      <vt:lpstr>2022-23 BMSB Season - Review</vt:lpstr>
      <vt:lpstr>2023-24 BMSB Seasonal Measures</vt:lpstr>
      <vt:lpstr>Target risk countries</vt:lpstr>
      <vt:lpstr>2023-24 measures continued</vt:lpstr>
      <vt:lpstr>Containerised vs Break Bulk</vt:lpstr>
      <vt:lpstr>120 hour window – Post Treatment and Transhipping</vt:lpstr>
      <vt:lpstr>New, Unused and Not Field Tested (NUFT)</vt:lpstr>
      <vt:lpstr>BMSB Onshore Treatment</vt:lpstr>
      <vt:lpstr>Offshore BMSB Treatment Providers Scheme</vt:lpstr>
      <vt:lpstr>Offshore BMSB Treatment Providers Scheme – the List of treatment providers</vt:lpstr>
      <vt:lpstr>Vessels</vt:lpstr>
      <vt:lpstr>2022-23 BMSB Season – Issues &amp; learnings</vt:lpstr>
      <vt:lpstr>Summary</vt:lpstr>
      <vt:lpstr>Industry’s role in biosecurity</vt:lpstr>
      <vt:lpstr>Stay updated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BMSB Industry Information Session 23-24</dc:title>
  <dc:subject/>
  <dc:creator>Department of Agriculture, Fisheries and Forestry</dc:creator>
  <cp:lastModifiedBy>Goggins, Fiona</cp:lastModifiedBy>
  <cp:revision>71</cp:revision>
  <cp:lastPrinted>2022-08-09T02:35:26Z</cp:lastPrinted>
  <dcterms:created xsi:type="dcterms:W3CDTF">2022-07-13T03:52:43Z</dcterms:created>
  <dcterms:modified xsi:type="dcterms:W3CDTF">2023-10-19T01:19:48Z</dcterms:modified>
</cp:coreProperties>
</file>